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5.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50" r:id="rId1"/>
    <p:sldMasterId id="2147483777" r:id="rId2"/>
    <p:sldMasterId id="2147483780" r:id="rId3"/>
    <p:sldMasterId id="2147483812" r:id="rId4"/>
    <p:sldMasterId id="2147483865" r:id="rId5"/>
    <p:sldMasterId id="2147483892" r:id="rId6"/>
  </p:sldMasterIdLst>
  <p:notesMasterIdLst>
    <p:notesMasterId r:id="rId58"/>
  </p:notesMasterIdLst>
  <p:handoutMasterIdLst>
    <p:handoutMasterId r:id="rId59"/>
  </p:handoutMasterIdLst>
  <p:sldIdLst>
    <p:sldId id="499" r:id="rId7"/>
    <p:sldId id="542" r:id="rId8"/>
    <p:sldId id="349" r:id="rId9"/>
    <p:sldId id="512" r:id="rId10"/>
    <p:sldId id="513" r:id="rId11"/>
    <p:sldId id="514" r:id="rId12"/>
    <p:sldId id="531" r:id="rId13"/>
    <p:sldId id="515" r:id="rId14"/>
    <p:sldId id="516" r:id="rId15"/>
    <p:sldId id="517" r:id="rId16"/>
    <p:sldId id="534" r:id="rId17"/>
    <p:sldId id="518" r:id="rId18"/>
    <p:sldId id="589" r:id="rId19"/>
    <p:sldId id="519" r:id="rId20"/>
    <p:sldId id="566" r:id="rId21"/>
    <p:sldId id="567" r:id="rId22"/>
    <p:sldId id="568" r:id="rId23"/>
    <p:sldId id="421" r:id="rId24"/>
    <p:sldId id="547" r:id="rId25"/>
    <p:sldId id="581" r:id="rId26"/>
    <p:sldId id="582" r:id="rId27"/>
    <p:sldId id="539" r:id="rId28"/>
    <p:sldId id="583" r:id="rId29"/>
    <p:sldId id="521" r:id="rId30"/>
    <p:sldId id="590" r:id="rId31"/>
    <p:sldId id="550" r:id="rId32"/>
    <p:sldId id="532" r:id="rId33"/>
    <p:sldId id="533" r:id="rId34"/>
    <p:sldId id="541" r:id="rId35"/>
    <p:sldId id="584" r:id="rId36"/>
    <p:sldId id="570" r:id="rId37"/>
    <p:sldId id="586" r:id="rId38"/>
    <p:sldId id="554" r:id="rId39"/>
    <p:sldId id="560" r:id="rId40"/>
    <p:sldId id="572" r:id="rId41"/>
    <p:sldId id="576" r:id="rId42"/>
    <p:sldId id="577" r:id="rId43"/>
    <p:sldId id="587" r:id="rId44"/>
    <p:sldId id="561" r:id="rId45"/>
    <p:sldId id="562" r:id="rId46"/>
    <p:sldId id="588" r:id="rId47"/>
    <p:sldId id="557" r:id="rId48"/>
    <p:sldId id="559" r:id="rId49"/>
    <p:sldId id="563" r:id="rId50"/>
    <p:sldId id="578" r:id="rId51"/>
    <p:sldId id="530" r:id="rId52"/>
    <p:sldId id="571" r:id="rId53"/>
    <p:sldId id="579" r:id="rId54"/>
    <p:sldId id="574" r:id="rId55"/>
    <p:sldId id="565" r:id="rId56"/>
    <p:sldId id="592" r:id="rId57"/>
  </p:sldIdLst>
  <p:sldSz cx="9144000" cy="6858000" type="screen4x3"/>
  <p:notesSz cx="7010400" cy="9296400"/>
  <p:custDataLst>
    <p:tags r:id="rId6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9"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MS" initials="C" lastIdx="50" clrIdx="0"/>
  <p:cmAuthor id="1" name="Valerie Perkins" initials="VP" lastIdx="5" clrIdx="1"/>
  <p:cmAuthor id="2" name="SUSAN GUSTAFSON" initials="SG" lastIdx="1" clrIdx="2"/>
  <p:cmAuthor id="3" name="Susan Hollman" initials="SH" lastIdx="1" clrIdx="3"/>
  <p:cmAuthor id="4" name="CCIIO" initials="CCIIO" lastIdx="11" clrIdx="4"/>
  <p:cmAuthor id="5" name="JOCELYN SWEET" initials="JS" lastIdx="2" clrIdx="5"/>
  <p:cmAuthor id="6" name="Catherine Curtis" initials="CC" lastIdx="56" clrIdx="6"/>
  <p:cmAuthor id="7" name="Dana Krohn" initials="DK" lastIdx="33" clrIdx="7"/>
  <p:cmAuthor id="8" name="DARLA LIPSCOMB" initials="DL" lastIdx="4" clrIdx="8"/>
  <p:cmAuthor id="9" name="David Santana" initials="DS" lastIdx="10" clrIdx="9">
    <p:extLst/>
  </p:cmAuthor>
  <p:cmAuthor id="10" name="Joe Touschner" initials="JT" lastIdx="11" clrIdx="10">
    <p:extLst>
      <p:ext uri="{19B8F6BF-5375-455C-9EA6-DF929625EA0E}">
        <p15:presenceInfo xmlns:p15="http://schemas.microsoft.com/office/powerpoint/2012/main" userId="S-1-5-21-4095628063-3556742122-3606576086-126470" providerId="AD"/>
      </p:ext>
    </p:extLst>
  </p:cmAuthor>
  <p:cmAuthor id="11" name="Jessica Brill Ortiz" initials="JBO" lastIdx="4" clrIdx="11">
    <p:extLst>
      <p:ext uri="{19B8F6BF-5375-455C-9EA6-DF929625EA0E}">
        <p15:presenceInfo xmlns:p15="http://schemas.microsoft.com/office/powerpoint/2012/main" userId="S-1-5-21-4095628063-3556742122-3606576086-124528" providerId="AD"/>
      </p:ext>
    </p:extLst>
  </p:cmAuthor>
  <p:cmAuthor id="12" name="Karie Watson" initials="KW" lastIdx="5" clrIdx="12">
    <p:extLst>
      <p:ext uri="{19B8F6BF-5375-455C-9EA6-DF929625EA0E}">
        <p15:presenceInfo xmlns:p15="http://schemas.microsoft.com/office/powerpoint/2012/main" userId="S-1-5-21-4095628063-3556742122-3606576086-13313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26" autoAdjust="0"/>
    <p:restoredTop sz="73070" autoAdjust="0"/>
  </p:normalViewPr>
  <p:slideViewPr>
    <p:cSldViewPr>
      <p:cViewPr>
        <p:scale>
          <a:sx n="70" d="100"/>
          <a:sy n="70" d="100"/>
        </p:scale>
        <p:origin x="522" y="48"/>
      </p:cViewPr>
      <p:guideLst>
        <p:guide orient="horz" pos="2160"/>
        <p:guide pos="2880"/>
      </p:guideLst>
    </p:cSldViewPr>
  </p:slideViewPr>
  <p:outlineViewPr>
    <p:cViewPr>
      <p:scale>
        <a:sx n="33" d="100"/>
        <a:sy n="33" d="100"/>
      </p:scale>
      <p:origin x="0" y="-35868"/>
    </p:cViewPr>
  </p:outlineViewPr>
  <p:notesTextViewPr>
    <p:cViewPr>
      <p:scale>
        <a:sx n="100" d="100"/>
        <a:sy n="100" d="100"/>
      </p:scale>
      <p:origin x="0" y="-864"/>
    </p:cViewPr>
  </p:notesTextViewPr>
  <p:sorterViewPr>
    <p:cViewPr>
      <p:scale>
        <a:sx n="150" d="100"/>
        <a:sy n="150" d="100"/>
      </p:scale>
      <p:origin x="0" y="-15414"/>
    </p:cViewPr>
  </p:sorterViewPr>
  <p:notesViewPr>
    <p:cSldViewPr>
      <p:cViewPr>
        <p:scale>
          <a:sx n="100" d="100"/>
          <a:sy n="100" d="100"/>
        </p:scale>
        <p:origin x="1842" y="84"/>
      </p:cViewPr>
      <p:guideLst>
        <p:guide orient="horz" pos="2928"/>
        <p:guide pos="2209"/>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viewProps" Target="viewProp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61" Type="http://schemas.openxmlformats.org/officeDocument/2006/relationships/commentAuthors" Target="commentAuthor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tags" Target="tags/tag1.xml"/><Relationship Id="rId65"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theme" Target="theme/theme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3037839" cy="464820"/>
          </a:xfrm>
          <a:prstGeom prst="rect">
            <a:avLst/>
          </a:prstGeom>
        </p:spPr>
        <p:txBody>
          <a:bodyPr vert="horz" lIns="94221" tIns="47113" rIns="94221" bIns="47113" rtlCol="0"/>
          <a:lstStyle>
            <a:lvl1pPr algn="l">
              <a:defRPr sz="1300"/>
            </a:lvl1pPr>
          </a:lstStyle>
          <a:p>
            <a:endParaRPr lang="en-US" dirty="0"/>
          </a:p>
        </p:txBody>
      </p:sp>
      <p:sp>
        <p:nvSpPr>
          <p:cNvPr id="3" name="Date Placeholder 2"/>
          <p:cNvSpPr>
            <a:spLocks noGrp="1"/>
          </p:cNvSpPr>
          <p:nvPr>
            <p:ph type="dt" sz="quarter" idx="1"/>
          </p:nvPr>
        </p:nvSpPr>
        <p:spPr>
          <a:xfrm>
            <a:off x="3970941" y="0"/>
            <a:ext cx="3037839" cy="464820"/>
          </a:xfrm>
          <a:prstGeom prst="rect">
            <a:avLst/>
          </a:prstGeom>
        </p:spPr>
        <p:txBody>
          <a:bodyPr vert="horz" lIns="94221" tIns="47113" rIns="94221" bIns="47113" rtlCol="0"/>
          <a:lstStyle>
            <a:lvl1pPr algn="r">
              <a:defRPr sz="1300"/>
            </a:lvl1pPr>
          </a:lstStyle>
          <a:p>
            <a:r>
              <a:rPr lang="en-US" dirty="0" smtClean="0"/>
              <a:t>October 2015</a:t>
            </a:r>
            <a:endParaRPr lang="en-US" dirty="0"/>
          </a:p>
        </p:txBody>
      </p:sp>
      <p:sp>
        <p:nvSpPr>
          <p:cNvPr id="4" name="Footer Placeholder 3"/>
          <p:cNvSpPr>
            <a:spLocks noGrp="1"/>
          </p:cNvSpPr>
          <p:nvPr>
            <p:ph type="ftr" sz="quarter" idx="2"/>
          </p:nvPr>
        </p:nvSpPr>
        <p:spPr>
          <a:xfrm>
            <a:off x="3" y="8829968"/>
            <a:ext cx="3037839" cy="464820"/>
          </a:xfrm>
          <a:prstGeom prst="rect">
            <a:avLst/>
          </a:prstGeom>
        </p:spPr>
        <p:txBody>
          <a:bodyPr vert="horz" lIns="94221" tIns="47113" rIns="94221" bIns="47113" rtlCol="0" anchor="b"/>
          <a:lstStyle>
            <a:lvl1pPr algn="l">
              <a:defRPr sz="1300"/>
            </a:lvl1pPr>
          </a:lstStyle>
          <a:p>
            <a:endParaRPr lang="en-US" dirty="0"/>
          </a:p>
        </p:txBody>
      </p:sp>
      <p:sp>
        <p:nvSpPr>
          <p:cNvPr id="5" name="Slide Number Placeholder 4"/>
          <p:cNvSpPr>
            <a:spLocks noGrp="1"/>
          </p:cNvSpPr>
          <p:nvPr>
            <p:ph type="sldNum" sz="quarter" idx="3"/>
          </p:nvPr>
        </p:nvSpPr>
        <p:spPr>
          <a:xfrm>
            <a:off x="3970941" y="8829968"/>
            <a:ext cx="3037839" cy="464820"/>
          </a:xfrm>
          <a:prstGeom prst="rect">
            <a:avLst/>
          </a:prstGeom>
        </p:spPr>
        <p:txBody>
          <a:bodyPr vert="horz" lIns="94221" tIns="47113" rIns="94221" bIns="47113" rtlCol="0" anchor="b"/>
          <a:lstStyle>
            <a:lvl1pPr algn="r">
              <a:defRPr sz="1300"/>
            </a:lvl1pPr>
          </a:lstStyle>
          <a:p>
            <a:fld id="{0F10A56B-8756-4E99-8AC5-CE678E1D0E3E}" type="slidenum">
              <a:rPr lang="en-US" smtClean="0"/>
              <a:pPr/>
              <a:t>‹#›</a:t>
            </a:fld>
            <a:endParaRPr lang="en-US" dirty="0"/>
          </a:p>
        </p:txBody>
      </p:sp>
    </p:spTree>
    <p:extLst>
      <p:ext uri="{BB962C8B-B14F-4D97-AF65-F5344CB8AC3E}">
        <p14:creationId xmlns:p14="http://schemas.microsoft.com/office/powerpoint/2010/main" val="4092496998"/>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jpeg>
</file>

<file path=ppt/media/image21.png>
</file>

<file path=ppt/media/image22.png>
</file>

<file path=ppt/media/image23.png>
</file>

<file path=ppt/media/image24.jpeg>
</file>

<file path=ppt/media/image25.png>
</file>

<file path=ppt/media/image26.PNG>
</file>

<file path=ppt/media/image27.jpeg>
</file>

<file path=ppt/media/image28.jpeg>
</file>

<file path=ppt/media/image29.png>
</file>

<file path=ppt/media/image3.png>
</file>

<file path=ppt/media/image30.png>
</file>

<file path=ppt/media/image31.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970941" y="0"/>
            <a:ext cx="3037839" cy="464820"/>
          </a:xfrm>
          <a:prstGeom prst="rect">
            <a:avLst/>
          </a:prstGeom>
        </p:spPr>
        <p:txBody>
          <a:bodyPr vert="horz" lIns="94221" tIns="47113" rIns="94221" bIns="47113" rtlCol="0"/>
          <a:lstStyle>
            <a:lvl1pPr algn="r">
              <a:defRPr sz="1300">
                <a:latin typeface="Calibri" panose="020F0502020204030204" pitchFamily="34" charset="0"/>
                <a:cs typeface="Calibri" panose="020F0502020204030204" pitchFamily="34" charset="0"/>
              </a:defRPr>
            </a:lvl1pPr>
          </a:lstStyle>
          <a:p>
            <a:r>
              <a:rPr lang="en-US" dirty="0" smtClean="0"/>
              <a:t>October 2015</a:t>
            </a:r>
            <a:endParaRPr lang="en-US" dirty="0"/>
          </a:p>
        </p:txBody>
      </p:sp>
      <p:sp>
        <p:nvSpPr>
          <p:cNvPr id="4" name="Slide Image Placeholder 3"/>
          <p:cNvSpPr>
            <a:spLocks noGrp="1" noRot="1" noChangeAspect="1"/>
          </p:cNvSpPr>
          <p:nvPr>
            <p:ph type="sldImg" idx="2"/>
          </p:nvPr>
        </p:nvSpPr>
        <p:spPr>
          <a:xfrm>
            <a:off x="1181100" y="695325"/>
            <a:ext cx="4648200" cy="3487738"/>
          </a:xfrm>
          <a:prstGeom prst="rect">
            <a:avLst/>
          </a:prstGeom>
          <a:noFill/>
          <a:ln w="12700">
            <a:solidFill>
              <a:prstClr val="black"/>
            </a:solidFill>
          </a:ln>
        </p:spPr>
        <p:txBody>
          <a:bodyPr vert="horz" lIns="94221" tIns="47113" rIns="94221" bIns="47113" rtlCol="0" anchor="ctr"/>
          <a:lstStyle/>
          <a:p>
            <a:endParaRPr lang="en-US" dirty="0"/>
          </a:p>
        </p:txBody>
      </p:sp>
      <p:sp>
        <p:nvSpPr>
          <p:cNvPr id="5" name="Notes Placeholder 4"/>
          <p:cNvSpPr>
            <a:spLocks noGrp="1"/>
          </p:cNvSpPr>
          <p:nvPr>
            <p:ph type="body" sz="quarter" idx="3"/>
          </p:nvPr>
        </p:nvSpPr>
        <p:spPr>
          <a:xfrm>
            <a:off x="701041" y="4415791"/>
            <a:ext cx="5608320" cy="4183380"/>
          </a:xfrm>
          <a:prstGeom prst="rect">
            <a:avLst/>
          </a:prstGeom>
        </p:spPr>
        <p:txBody>
          <a:bodyPr vert="horz" lIns="94221" tIns="47113" rIns="94221" bIns="47113"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3970941" y="8829968"/>
            <a:ext cx="3037839" cy="464820"/>
          </a:xfrm>
          <a:prstGeom prst="rect">
            <a:avLst/>
          </a:prstGeom>
        </p:spPr>
        <p:txBody>
          <a:bodyPr vert="horz" lIns="94221" tIns="47113" rIns="94221" bIns="47113" rtlCol="0" anchor="b"/>
          <a:lstStyle>
            <a:lvl1pPr algn="r">
              <a:defRPr sz="1300">
                <a:latin typeface="Calibri" pitchFamily="34" charset="0"/>
                <a:cs typeface="Calibri" pitchFamily="34" charset="0"/>
              </a:defRPr>
            </a:lvl1pPr>
          </a:lstStyle>
          <a:p>
            <a:fld id="{EFA87BB9-CDB7-42F1-A4FD-32CAE01FAC8B}" type="slidenum">
              <a:rPr lang="en-US" smtClean="0"/>
              <a:pPr/>
              <a:t>‹#›</a:t>
            </a:fld>
            <a:endParaRPr lang="en-US" dirty="0"/>
          </a:p>
        </p:txBody>
      </p:sp>
    </p:spTree>
    <p:extLst>
      <p:ext uri="{BB962C8B-B14F-4D97-AF65-F5344CB8AC3E}">
        <p14:creationId xmlns:p14="http://schemas.microsoft.com/office/powerpoint/2010/main" val="247032210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spcBef>
        <a:spcPts val="600"/>
      </a:spcBef>
      <a:defRPr sz="1200" kern="1200">
        <a:solidFill>
          <a:schemeClr val="tx1"/>
        </a:solidFill>
        <a:latin typeface="Calibri" pitchFamily="34" charset="0"/>
        <a:ea typeface="+mn-ea"/>
        <a:cs typeface="Calibri" pitchFamily="34" charset="0"/>
      </a:defRPr>
    </a:lvl1pPr>
    <a:lvl2pPr marL="227013" indent="-109538" algn="l" defTabSz="914400" rtl="0" eaLnBrk="1" latinLnBrk="0" hangingPunct="1">
      <a:spcBef>
        <a:spcPts val="600"/>
      </a:spcBef>
      <a:defRPr sz="1200" kern="1200">
        <a:solidFill>
          <a:schemeClr val="tx1"/>
        </a:solidFill>
        <a:latin typeface="Calibri" pitchFamily="34" charset="0"/>
        <a:ea typeface="+mn-ea"/>
        <a:cs typeface="Calibri" pitchFamily="34" charset="0"/>
      </a:defRPr>
    </a:lvl2pPr>
    <a:lvl3pPr marL="339725" indent="-112713" algn="l" defTabSz="914400" rtl="0" eaLnBrk="1" latinLnBrk="0" hangingPunct="1">
      <a:spcBef>
        <a:spcPts val="600"/>
      </a:spcBef>
      <a:defRPr sz="1200" kern="1200">
        <a:solidFill>
          <a:schemeClr val="tx1"/>
        </a:solidFill>
        <a:latin typeface="Calibri" pitchFamily="34" charset="0"/>
        <a:ea typeface="+mn-ea"/>
        <a:cs typeface="Calibri" pitchFamily="34" charset="0"/>
      </a:defRPr>
    </a:lvl3pPr>
    <a:lvl4pPr marL="461963" indent="-117475" algn="l" defTabSz="914400" rtl="0" eaLnBrk="1" latinLnBrk="0" hangingPunct="1">
      <a:spcBef>
        <a:spcPts val="600"/>
      </a:spcBef>
      <a:defRPr sz="1200" kern="1200">
        <a:solidFill>
          <a:schemeClr val="tx1"/>
        </a:solidFill>
        <a:latin typeface="Calibri" pitchFamily="34" charset="0"/>
        <a:ea typeface="+mn-ea"/>
        <a:cs typeface="Calibri" pitchFamily="34" charset="0"/>
      </a:defRPr>
    </a:lvl4pPr>
    <a:lvl5pPr marL="625475" indent="-109538" algn="l" defTabSz="914400" rtl="0" eaLnBrk="1" latinLnBrk="0" hangingPunct="1">
      <a:spcBef>
        <a:spcPts val="600"/>
      </a:spcBef>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marketplace.cms.gov/"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mailto:press@cms.hhs.gov"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healthcare.gov/immigrants/documentation"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www.uscis.gov/i-9-central/acceptable-documents" TargetMode="External"/><Relationship Id="rId2" Type="http://schemas.openxmlformats.org/officeDocument/2006/relationships/slide" Target="../slides/slide11.xml"/><Relationship Id="rId1" Type="http://schemas.openxmlformats.org/officeDocument/2006/relationships/notesMaster" Target="../notesMasters/notesMaster1.xml"/><Relationship Id="rId5" Type="http://schemas.openxmlformats.org/officeDocument/2006/relationships/hyperlink" Target="https://www.healthcare.gov/immigrants/coverage/" TargetMode="External"/><Relationship Id="rId4" Type="http://schemas.openxmlformats.org/officeDocument/2006/relationships/hyperlink" Target="http://www.uscis.gov/sites/default/files/files/nativedocuments/M-618.pdf"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healthcare.gov/immigrants/documentation/"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healthcare.gov/blog/10-things-immigrant-families-need-to-know-about-the-marketplace/" TargetMode="External"/><Relationship Id="rId2" Type="http://schemas.openxmlformats.org/officeDocument/2006/relationships/slide" Target="../slides/slide14.xml"/><Relationship Id="rId1" Type="http://schemas.openxmlformats.org/officeDocument/2006/relationships/notesMaster" Target="../notesMasters/notesMaster1.xml"/><Relationship Id="rId5" Type="http://schemas.openxmlformats.org/officeDocument/2006/relationships/hyperlink" Target="https://www.healthcare.gov/help/immigration-document-types/" TargetMode="External"/><Relationship Id="rId4" Type="http://schemas.openxmlformats.org/officeDocument/2006/relationships/hyperlink" Target="https://www.healthcare.gov/help/citizenship-and-immigration-status-questions/"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marketplace.cms.gov/outreach-and-education/apply-for-or-renew-coverage.pdf"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kff.org/health-reform/slide/current-status-of-the-medicaid-expansion-decision/"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marketplace.cms.gov/applications-and-forms/individual-short-form.pdf" TargetMode="External"/><Relationship Id="rId2" Type="http://schemas.openxmlformats.org/officeDocument/2006/relationships/slide" Target="../slides/slide33.xml"/><Relationship Id="rId1" Type="http://schemas.openxmlformats.org/officeDocument/2006/relationships/notesMaster" Target="../notesMasters/notesMaster1.xml"/><Relationship Id="rId6" Type="http://schemas.openxmlformats.org/officeDocument/2006/relationships/hyperlink" Target="https://www.healthcare.gov/find-premium-estimates/" TargetMode="External"/><Relationship Id="rId5" Type="http://schemas.openxmlformats.org/officeDocument/2006/relationships/hyperlink" Target="https://www.healthcare.gov/tips-and-troubleshooting/application-tips-and-troubleshooting/" TargetMode="External"/><Relationship Id="rId4" Type="http://schemas.openxmlformats.org/officeDocument/2006/relationships/hyperlink" Target="https://marketplace.cms.gov/applications-and-forms/individuals-and-families-forms.html" TargetMode="Externa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www.ice.gov/doclib/ero-outreach/pdf/ice-aca-memo.pdf" TargetMode="External"/><Relationship Id="rId2" Type="http://schemas.openxmlformats.org/officeDocument/2006/relationships/slide" Target="../slides/slide34.xml"/><Relationship Id="rId1" Type="http://schemas.openxmlformats.org/officeDocument/2006/relationships/notesMaster" Target="../notesMasters/notesMaster1.xml"/><Relationship Id="rId4" Type="http://schemas.openxmlformats.org/officeDocument/2006/relationships/hyperlink" Target="http://www.ice.gov/espanol/factsheets/aca-memoSP" TargetMode="Externa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marketplace.cms.gov/outreach-and-education/household-income-data-matching-issues.pdf" TargetMode="External"/><Relationship Id="rId2" Type="http://schemas.openxmlformats.org/officeDocument/2006/relationships/slide" Target="../slides/slide37.xml"/><Relationship Id="rId1" Type="http://schemas.openxmlformats.org/officeDocument/2006/relationships/notesMaster" Target="../notesMasters/notesMaster1.xml"/><Relationship Id="rId4" Type="http://schemas.openxmlformats.org/officeDocument/2006/relationships/hyperlink" Target="https://marketplace.cms.gov/technical-assistance-resources/complex-cases-data-matching.pdf" TargetMode="Externa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marketplace.cms.gov/technical-assistance-resources/assister-programs/champion.html"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marketplace.cms.gov/technical-assistance-resources/logo-and-infographics/7-things-immigrants-need-to-know.pdf"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www.healthcare.gov/subscribe/" TargetMode="External"/><Relationship Id="rId2" Type="http://schemas.openxmlformats.org/officeDocument/2006/relationships/slide" Target="../slides/slide50.xml"/><Relationship Id="rId1" Type="http://schemas.openxmlformats.org/officeDocument/2006/relationships/notesMaster" Target="../notesMasters/notesMaster1.xml"/><Relationship Id="rId4" Type="http://schemas.openxmlformats.org/officeDocument/2006/relationships/hyperlink" Target="https://www.cuidadodesalud.gov/es/" TargetMode="Externa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uscis.gov/humanitaria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uscis.gov/sites/default/files/files/pressrelease/AdjofStatusLIFEAct_060602.pdf"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www.healthcare.gov/immigrants/immigration-statu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ts val="555"/>
              </a:spcBef>
            </a:pPr>
            <a:r>
              <a:rPr lang="en-US" dirty="0" smtClean="0"/>
              <a:t>“The Health </a:t>
            </a:r>
            <a:r>
              <a:rPr lang="en-US" dirty="0"/>
              <a:t>Insurance </a:t>
            </a:r>
            <a:r>
              <a:rPr lang="en-US" dirty="0" smtClean="0"/>
              <a:t>Marketplace: Information for Immigrant Families” </a:t>
            </a:r>
            <a:r>
              <a:rPr lang="en-US" dirty="0"/>
              <a:t>provides a high-level overview of the Affordable Care Act and </a:t>
            </a:r>
            <a:r>
              <a:rPr lang="en-US" dirty="0" smtClean="0"/>
              <a:t>specific information for immigrants in the Federally-facilitated and State-Partnership Health </a:t>
            </a:r>
            <a:r>
              <a:rPr lang="en-US" dirty="0"/>
              <a:t>Insurance </a:t>
            </a:r>
            <a:r>
              <a:rPr lang="en-US" dirty="0" smtClean="0"/>
              <a:t>marketplaces.</a:t>
            </a:r>
            <a:endParaRPr lang="en-US" dirty="0"/>
          </a:p>
          <a:p>
            <a:pPr>
              <a:spcBef>
                <a:spcPts val="555"/>
              </a:spcBef>
            </a:pPr>
            <a:r>
              <a:rPr lang="en-US" dirty="0"/>
              <a:t>This training presentation was developed and approved by the Centers for Medicare &amp; Medicaid Services (CMS), the federal agency that administers Medicare, Medicaid, the Children’s Health Insurance Program (CHIP), and the Federally-facilitated Health Insurance Marketplace. The information in this module was correct as </a:t>
            </a:r>
            <a:r>
              <a:rPr lang="en-US" dirty="0" smtClean="0"/>
              <a:t>of</a:t>
            </a:r>
            <a:r>
              <a:rPr lang="en-US" baseline="0" dirty="0" smtClean="0"/>
              <a:t> October 2016</a:t>
            </a:r>
            <a:r>
              <a:rPr lang="en-US" dirty="0" smtClean="0"/>
              <a:t>. </a:t>
            </a:r>
            <a:r>
              <a:rPr lang="en-US" dirty="0"/>
              <a:t>To check for an updated version, visit </a:t>
            </a:r>
            <a:r>
              <a:rPr lang="en-US" dirty="0">
                <a:hlinkClick r:id="rId3"/>
              </a:rPr>
              <a:t>Marketplace.cms.gov</a:t>
            </a:r>
            <a:r>
              <a:rPr lang="en-US" dirty="0"/>
              <a:t>.</a:t>
            </a:r>
          </a:p>
          <a:p>
            <a:pPr>
              <a:spcBef>
                <a:spcPts val="555"/>
              </a:spcBef>
            </a:pPr>
            <a:r>
              <a:rPr lang="en-US" dirty="0"/>
              <a:t>This </a:t>
            </a:r>
            <a:r>
              <a:rPr lang="en-US" dirty="0" smtClean="0"/>
              <a:t>is </a:t>
            </a:r>
            <a:r>
              <a:rPr lang="en-US" dirty="0"/>
              <a:t>an informational resource for our </a:t>
            </a:r>
            <a:r>
              <a:rPr lang="en-US" dirty="0" smtClean="0"/>
              <a:t>partners and doesn’t create any rights</a:t>
            </a:r>
            <a:r>
              <a:rPr lang="en-US" baseline="0" dirty="0" smtClean="0"/>
              <a:t> or impose any obligations.</a:t>
            </a:r>
            <a:r>
              <a:rPr lang="en-US" dirty="0" smtClean="0"/>
              <a:t> </a:t>
            </a:r>
            <a:r>
              <a:rPr lang="en-US" dirty="0"/>
              <a:t>It’s not a legal document or intended for press purposes. Members of the press should contact the CMS Media Relations Group at </a:t>
            </a:r>
            <a:r>
              <a:rPr lang="en-US" u="sng" dirty="0">
                <a:hlinkClick r:id="rId4"/>
              </a:rPr>
              <a:t>press@cms.hhs.gov</a:t>
            </a:r>
            <a:r>
              <a:rPr lang="en-US" dirty="0"/>
              <a:t>. </a:t>
            </a:r>
            <a:r>
              <a:rPr lang="en-US" dirty="0" smtClean="0"/>
              <a:t>This is a summary of complex and technical legal standards. Official </a:t>
            </a:r>
            <a:r>
              <a:rPr lang="en-US" dirty="0"/>
              <a:t>Medicare and Marketplace program legal guidance is contained in the relevant statutes, regulations, and rulings.</a:t>
            </a:r>
          </a:p>
          <a:p>
            <a:endParaRPr lang="en-US" dirty="0" smtClean="0"/>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1</a:t>
            </a:fld>
            <a:endParaRPr lang="en-US" dirty="0"/>
          </a:p>
        </p:txBody>
      </p:sp>
    </p:spTree>
    <p:extLst>
      <p:ext uri="{BB962C8B-B14F-4D97-AF65-F5344CB8AC3E}">
        <p14:creationId xmlns:p14="http://schemas.microsoft.com/office/powerpoint/2010/main" val="1137975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9467" y="4415790"/>
            <a:ext cx="6231467" cy="4042409"/>
          </a:xfrm>
        </p:spPr>
        <p:txBody>
          <a:bodyPr>
            <a:noAutofit/>
          </a:bodyPr>
          <a:lstStyle/>
          <a:p>
            <a:pPr>
              <a:lnSpc>
                <a:spcPct val="110000"/>
              </a:lnSpc>
            </a:pPr>
            <a:r>
              <a:rPr lang="en-US" sz="900" dirty="0" smtClean="0"/>
              <a:t>An eligible non-citizen applying for health coverage needs to provide information from their immigration document(s). See the list on the slide for some common document types. Consumers attesting to having an eligible immigration status on the application are asked to provide information about their most current immigration document that supports their status. On the application, there’s a drop down field where they can select their document. </a:t>
            </a:r>
          </a:p>
          <a:p>
            <a:pPr>
              <a:lnSpc>
                <a:spcPct val="110000"/>
              </a:lnSpc>
            </a:pPr>
            <a:r>
              <a:rPr lang="en-US" sz="900" dirty="0" smtClean="0"/>
              <a:t>After a document is selected, a number of fields will appear requesting certain document numbers that can be found on the immigration document. The specific document numbers that are requested of applicants will depend on the type of document that the applicant has selected. Go to HealthCare.gov/immigration-status-and-the-marketplace/ for a description of each of the immigration documents, an outline of which document numbers will be requested for each document type, and guidelines for entering the document numbers. If consumers have difficulty locating the document numbers requested, they can also call the Marketplace Call Center at 1-800-318-2596. TTY users should call 1-855-889-4325 for help. </a:t>
            </a:r>
          </a:p>
          <a:p>
            <a:pPr>
              <a:lnSpc>
                <a:spcPct val="110000"/>
              </a:lnSpc>
            </a:pPr>
            <a:r>
              <a:rPr lang="en-US" sz="900" dirty="0" smtClean="0"/>
              <a:t>The Marketplace uses the document type and associated document numbers to verify an individual’s status with the Department of Homeland Security (DHS). CMS highly recommends that applicants locate and input all document numbers, if possible, so that we can verify immigration status in real-time. Doing this will increase the likelihood of a successful application verification, without the need to submit additional documentation.</a:t>
            </a:r>
          </a:p>
          <a:p>
            <a:pPr>
              <a:lnSpc>
                <a:spcPct val="110000"/>
              </a:lnSpc>
            </a:pPr>
            <a:r>
              <a:rPr lang="en-US" sz="900" dirty="0" smtClean="0"/>
              <a:t>Since some consumers may encounter difficulty entering the document numbers into the application, due to problems finding the required document numbers or errors when trying to submit an application, these fields are optional, and not required on the application. Therefore, if a consumer has problems entering their document numbers on the application, they should be able to attest to having an eligible immigration status and continue to complete and submit the application without inputting all of the immigration status information. Consumers who choose to omit their document information will be asked to provide a copy of their documentation to the Marketplace once they’ve completed the application. The Marketplace will then manually verify the immigration documentation. When using a paper application, list all available documents and numbers. </a:t>
            </a:r>
          </a:p>
          <a:p>
            <a:pPr>
              <a:lnSpc>
                <a:spcPct val="110000"/>
              </a:lnSpc>
            </a:pPr>
            <a:r>
              <a:rPr lang="en-US" sz="900" dirty="0" smtClean="0"/>
              <a:t>For </a:t>
            </a:r>
            <a:r>
              <a:rPr lang="en-US" sz="900" dirty="0"/>
              <a:t>more information on acceptable documentation, including pictures of the documents, visit </a:t>
            </a:r>
            <a:r>
              <a:rPr lang="en-US" sz="900" dirty="0">
                <a:solidFill>
                  <a:schemeClr val="bg1"/>
                </a:solidFill>
                <a:hlinkClick r:id="rId3"/>
              </a:rPr>
              <a:t>HealthCare.gov/immigrants/documentation</a:t>
            </a:r>
            <a:r>
              <a:rPr lang="en-US" sz="900" dirty="0"/>
              <a:t>.</a:t>
            </a:r>
          </a:p>
          <a:p>
            <a:pPr>
              <a:lnSpc>
                <a:spcPct val="110000"/>
              </a:lnSpc>
            </a:pPr>
            <a:endParaRPr lang="en-US" sz="900"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10</a:t>
            </a:fld>
            <a:endParaRPr lang="en-US" dirty="0"/>
          </a:p>
        </p:txBody>
      </p:sp>
    </p:spTree>
    <p:extLst>
      <p:ext uri="{BB962C8B-B14F-4D97-AF65-F5344CB8AC3E}">
        <p14:creationId xmlns:p14="http://schemas.microsoft.com/office/powerpoint/2010/main" val="35578800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38150" y="4415791"/>
            <a:ext cx="6207125" cy="3773895"/>
          </a:xfrm>
        </p:spPr>
        <p:txBody>
          <a:bodyPr>
            <a:normAutofit/>
          </a:bodyPr>
          <a:lstStyle/>
          <a:p>
            <a:pPr lvl="0"/>
            <a:r>
              <a:rPr lang="en-US" dirty="0"/>
              <a:t>In addition to the guide on HealthCare.gov, there are helpful guides located at </a:t>
            </a:r>
            <a:r>
              <a:rPr lang="en-US" dirty="0" smtClean="0">
                <a:hlinkClick r:id="rId3"/>
              </a:rPr>
              <a:t>uscis.gov/i-9-central/acceptable-documents</a:t>
            </a:r>
            <a:r>
              <a:rPr lang="en-US" dirty="0" smtClean="0"/>
              <a:t> with graphics of immigration </a:t>
            </a:r>
            <a:r>
              <a:rPr lang="en-US" dirty="0"/>
              <a:t>document </a:t>
            </a:r>
            <a:r>
              <a:rPr lang="en-US" dirty="0" smtClean="0"/>
              <a:t>examples and how to determine the important numbers to use. Additional information for immigrants is </a:t>
            </a:r>
            <a:r>
              <a:rPr lang="en-US" dirty="0"/>
              <a:t>available at </a:t>
            </a:r>
            <a:r>
              <a:rPr lang="en-US" dirty="0" smtClean="0">
                <a:hlinkClick r:id="rId4"/>
              </a:rPr>
              <a:t>uscis.gov/sites/default/files/files/nativedocuments/M-618.pdf</a:t>
            </a:r>
            <a:r>
              <a:rPr lang="en-US" dirty="0" smtClean="0"/>
              <a:t>. Information is </a:t>
            </a:r>
            <a:r>
              <a:rPr lang="en-US" dirty="0"/>
              <a:t>also available </a:t>
            </a:r>
            <a:r>
              <a:rPr lang="en-US" dirty="0" smtClean="0"/>
              <a:t>at </a:t>
            </a:r>
            <a:r>
              <a:rPr lang="en-US" dirty="0" smtClean="0">
                <a:hlinkClick r:id="rId5"/>
              </a:rPr>
              <a:t>HealthCare.gov/immigrants/coverage/</a:t>
            </a:r>
            <a:r>
              <a:rPr lang="en-US" dirty="0" smtClean="0"/>
              <a:t>. </a:t>
            </a:r>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11</a:t>
            </a:fld>
            <a:endParaRPr lang="en-US" dirty="0"/>
          </a:p>
        </p:txBody>
      </p:sp>
    </p:spTree>
    <p:extLst>
      <p:ext uri="{BB962C8B-B14F-4D97-AF65-F5344CB8AC3E}">
        <p14:creationId xmlns:p14="http://schemas.microsoft.com/office/powerpoint/2010/main" val="35578800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87375" y="4415791"/>
            <a:ext cx="5889625" cy="4028440"/>
          </a:xfrm>
        </p:spPr>
        <p:txBody>
          <a:bodyPr>
            <a:normAutofit lnSpcReduction="10000"/>
          </a:bodyPr>
          <a:lstStyle/>
          <a:p>
            <a:pPr lvl="0"/>
            <a:r>
              <a:rPr lang="en-US" b="0" dirty="0" smtClean="0"/>
              <a:t>If </a:t>
            </a:r>
            <a:r>
              <a:rPr lang="en-US" b="0" dirty="0"/>
              <a:t>possible, we recommend that the consumer upload supplemental documentation through My Account, as a faster process for verification of immigration status, rather than mailing them. </a:t>
            </a:r>
          </a:p>
          <a:p>
            <a:pPr marL="0" lvl="1" indent="0" defTabSz="931641">
              <a:spcBef>
                <a:spcPts val="611"/>
              </a:spcBef>
              <a:defRPr/>
            </a:pPr>
            <a:r>
              <a:rPr lang="en-US" dirty="0"/>
              <a:t>When you fill out your application for Marketplace coverage, you enter certain information about yourself and, in many cases, your family, like your state of residence, your citizenship or immigration </a:t>
            </a:r>
            <a:r>
              <a:rPr lang="en-US" dirty="0" smtClean="0"/>
              <a:t>status, and </a:t>
            </a:r>
            <a:r>
              <a:rPr lang="en-US" dirty="0"/>
              <a:t>if you are applying for help paying for coverage, your income. The Marketplace will attempt to match the information you provide with information contained in data sources we use for eligibility verification. If any of the information you provide </a:t>
            </a:r>
            <a:r>
              <a:rPr lang="en-US" dirty="0" smtClean="0"/>
              <a:t>doesn’t </a:t>
            </a:r>
            <a:r>
              <a:rPr lang="en-US" dirty="0"/>
              <a:t>match information contained in data sources we use for eligibility </a:t>
            </a:r>
            <a:r>
              <a:rPr lang="en-US" dirty="0" smtClean="0"/>
              <a:t>verification, </a:t>
            </a:r>
            <a:r>
              <a:rPr lang="en-US" dirty="0"/>
              <a:t>we call this </a:t>
            </a:r>
            <a:r>
              <a:rPr lang="en-US" dirty="0" smtClean="0"/>
              <a:t>a data matching issue. Upload</a:t>
            </a:r>
            <a:r>
              <a:rPr lang="en-US" baseline="0" dirty="0" smtClean="0"/>
              <a:t> </a:t>
            </a:r>
            <a:r>
              <a:rPr lang="en-US" dirty="0" smtClean="0"/>
              <a:t>any additional documentation requested within 90 days. If the requested documents aren’t received within 90 days, and you haven’t demonstrated </a:t>
            </a:r>
            <a:r>
              <a:rPr lang="en-US" dirty="0"/>
              <a:t>that a good faith effort has been made to obtain the required documentation during the </a:t>
            </a:r>
            <a:r>
              <a:rPr lang="en-US" dirty="0" smtClean="0"/>
              <a:t>period, the Marketplace will make the eligibility determination based on the information available to the Marketplace from its trusted data source. </a:t>
            </a:r>
            <a:endParaRPr lang="en-US" b="0" i="0" u="none" strike="noStrike" kern="1200" baseline="0" dirty="0" smtClean="0">
              <a:solidFill>
                <a:schemeClr val="tx1"/>
              </a:solidFill>
            </a:endParaRPr>
          </a:p>
          <a:p>
            <a:pPr marL="0" lvl="1" indent="0" defTabSz="931641">
              <a:spcBef>
                <a:spcPts val="611"/>
              </a:spcBef>
              <a:defRPr/>
            </a:pPr>
            <a:r>
              <a:rPr lang="en-US" b="0" i="0" u="none" strike="noStrike" kern="1200" baseline="0" dirty="0" smtClean="0">
                <a:solidFill>
                  <a:schemeClr val="tx1"/>
                </a:solidFill>
              </a:rPr>
              <a:t>If the document you have isn’t</a:t>
            </a:r>
            <a:r>
              <a:rPr lang="en-US" b="0" i="0" u="none" strike="noStrike" kern="1200" dirty="0" smtClean="0">
                <a:solidFill>
                  <a:schemeClr val="tx1"/>
                </a:solidFill>
              </a:rPr>
              <a:t> </a:t>
            </a:r>
            <a:r>
              <a:rPr lang="en-US" b="0" i="0" u="none" strike="noStrike" kern="1200" baseline="0" dirty="0" smtClean="0">
                <a:solidFill>
                  <a:schemeClr val="tx1"/>
                </a:solidFill>
              </a:rPr>
              <a:t>listed, </a:t>
            </a:r>
            <a:r>
              <a:rPr lang="en-US" b="0" i="0" u="none" strike="noStrike" kern="1200" baseline="0" dirty="0" smtClean="0"/>
              <a:t>you can select “Other documents or status types” from the drop-down menu. If you select “none</a:t>
            </a:r>
            <a:r>
              <a:rPr lang="en-US" b="0" i="0" u="none" strike="noStrike" kern="1200" dirty="0" smtClean="0"/>
              <a:t> of these” from the next menu, you’ll have the option to write in the name of the document you have.</a:t>
            </a:r>
            <a:r>
              <a:rPr lang="en-US" b="0" i="0" u="none" strike="noStrike" kern="1200" dirty="0" smtClean="0">
                <a:solidFill>
                  <a:srgbClr val="FF0000"/>
                </a:solidFill>
              </a:rPr>
              <a:t> </a:t>
            </a:r>
            <a:r>
              <a:rPr lang="en-US" b="0" i="0" u="none" strike="noStrike" kern="1200" baseline="0" dirty="0" smtClean="0">
                <a:solidFill>
                  <a:schemeClr val="tx1"/>
                </a:solidFill>
              </a:rPr>
              <a:t>If you have an eligible immigration status but no document, or if you have</a:t>
            </a:r>
            <a:r>
              <a:rPr lang="en-US" b="0" i="0" u="none" strike="noStrike" kern="1200" dirty="0" smtClean="0">
                <a:solidFill>
                  <a:schemeClr val="tx1"/>
                </a:solidFill>
              </a:rPr>
              <a:t> other questions</a:t>
            </a:r>
            <a:r>
              <a:rPr lang="en-US" b="0" i="0" u="none" strike="noStrike" kern="1200" baseline="0" dirty="0" smtClean="0">
                <a:solidFill>
                  <a:schemeClr val="tx1"/>
                </a:solidFill>
              </a:rPr>
              <a:t>, call the Marketplace Call Center at 1-800-318-2596 for help. </a:t>
            </a:r>
            <a:r>
              <a:rPr lang="en-US" dirty="0" smtClean="0"/>
              <a:t>TTY users should call 1-855-889-4325.</a:t>
            </a:r>
          </a:p>
          <a:p>
            <a:r>
              <a:rPr lang="en-US" dirty="0" smtClean="0"/>
              <a:t>A </a:t>
            </a:r>
            <a:r>
              <a:rPr lang="en-US" dirty="0"/>
              <a:t>Call Center Representative (CCR) will ask for information like your name and date of birth to start a review of your status. You’ll get an update when the review is complete. </a:t>
            </a:r>
            <a:endParaRPr lang="en-US" dirty="0" smtClean="0"/>
          </a:p>
          <a:p>
            <a:r>
              <a:rPr lang="en-US" dirty="0" smtClean="0"/>
              <a:t>For </a:t>
            </a:r>
            <a:r>
              <a:rPr lang="en-US" dirty="0"/>
              <a:t>a list of acceptable documentation, </a:t>
            </a:r>
            <a:r>
              <a:rPr lang="en-US" dirty="0" smtClean="0"/>
              <a:t>visit </a:t>
            </a:r>
            <a:r>
              <a:rPr lang="en-US" dirty="0" smtClean="0">
                <a:hlinkClick r:id="rId3"/>
              </a:rPr>
              <a:t>HealthCare.gov/immigrants/documentation/</a:t>
            </a:r>
            <a:r>
              <a:rPr lang="en-US" dirty="0" smtClean="0"/>
              <a:t>.</a:t>
            </a:r>
          </a:p>
          <a:p>
            <a:endParaRPr lang="en-US" dirty="0" smtClean="0"/>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12</a:t>
            </a:fld>
            <a:endParaRPr lang="en-US" dirty="0"/>
          </a:p>
        </p:txBody>
      </p:sp>
    </p:spTree>
    <p:extLst>
      <p:ext uri="{BB962C8B-B14F-4D97-AF65-F5344CB8AC3E}">
        <p14:creationId xmlns:p14="http://schemas.microsoft.com/office/powerpoint/2010/main" val="2230816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87375" y="4415791"/>
            <a:ext cx="5889625" cy="4028440"/>
          </a:xfrm>
        </p:spPr>
        <p:txBody>
          <a:bodyPr>
            <a:normAutofit/>
          </a:bodyPr>
          <a:lstStyle/>
          <a:p>
            <a:pPr lvl="0"/>
            <a:r>
              <a:rPr lang="en-US" dirty="0" smtClean="0"/>
              <a:t>If the consumer’s attestation regarding immigration status isn’t successfully verified, the eligibility notice will then provide instructions to the consumer to provide documentation in support of their attestation to the Marketplace for manual verification. The consumer should then upload supplemental documentation supporting their status through their Marketplace account or mail copies to the Marketplace at the following address: </a:t>
            </a:r>
          </a:p>
          <a:p>
            <a:pPr marL="171450"/>
            <a:r>
              <a:rPr lang="en-US" dirty="0" smtClean="0"/>
              <a:t>Health Insurance Marketplace </a:t>
            </a:r>
            <a:br>
              <a:rPr lang="en-US" dirty="0" smtClean="0"/>
            </a:br>
            <a:r>
              <a:rPr lang="en-US" dirty="0" smtClean="0"/>
              <a:t>Attn: Supporting Documentation</a:t>
            </a:r>
            <a:br>
              <a:rPr lang="en-US" dirty="0" smtClean="0"/>
            </a:br>
            <a:r>
              <a:rPr lang="en-US" dirty="0" smtClean="0"/>
              <a:t>465 Industrial Blvd. </a:t>
            </a:r>
            <a:br>
              <a:rPr lang="en-US" dirty="0" smtClean="0"/>
            </a:br>
            <a:r>
              <a:rPr lang="en-US" dirty="0" smtClean="0"/>
              <a:t>London, KY 40750-0001</a:t>
            </a:r>
          </a:p>
          <a:p>
            <a:pPr lvl="0"/>
            <a:r>
              <a:rPr lang="en-US" dirty="0" smtClean="0"/>
              <a:t>If the consumer isn’t sure, or has an eligible status but no document, call the Marketplace Call Center at 1-800-319-2596 for help. TTY users should call 1-855-889-4325.</a:t>
            </a:r>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13</a:t>
            </a:fld>
            <a:endParaRPr lang="en-US" dirty="0"/>
          </a:p>
        </p:txBody>
      </p:sp>
    </p:spTree>
    <p:extLst>
      <p:ext uri="{BB962C8B-B14F-4D97-AF65-F5344CB8AC3E}">
        <p14:creationId xmlns:p14="http://schemas.microsoft.com/office/powerpoint/2010/main" val="19456932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11175" y="4415791"/>
            <a:ext cx="5988050" cy="3995238"/>
          </a:xfrm>
        </p:spPr>
        <p:txBody>
          <a:bodyPr>
            <a:normAutofit/>
          </a:bodyPr>
          <a:lstStyle/>
          <a:p>
            <a:r>
              <a:rPr lang="en-US" dirty="0" smtClean="0"/>
              <a:t>In</a:t>
            </a:r>
            <a:r>
              <a:rPr lang="en-US" baseline="0" dirty="0" smtClean="0"/>
              <a:t> addition to the list of documents outlined on the previous 3 slides, applicants with immigration status data matching issues can also use the following to prove eligibility: </a:t>
            </a:r>
          </a:p>
          <a:p>
            <a:pPr marL="174683" indent="-174683">
              <a:buFont typeface="Wingdings" panose="05000000000000000000" pitchFamily="2" charset="2"/>
              <a:buChar char="§"/>
            </a:pPr>
            <a:r>
              <a:rPr lang="en-US" dirty="0" smtClean="0"/>
              <a:t>Document indicating they’re a member of a federally recognized Indian tribe or an American Indian born in Canada</a:t>
            </a:r>
          </a:p>
          <a:p>
            <a:pPr marL="174683" indent="-174683">
              <a:buFont typeface="Wingdings" panose="05000000000000000000" pitchFamily="2" charset="2"/>
              <a:buChar char="§"/>
            </a:pPr>
            <a:r>
              <a:rPr lang="en-US" dirty="0" smtClean="0"/>
              <a:t>Office of Refugee Resettlement eligibility letter (if under 18) </a:t>
            </a:r>
          </a:p>
          <a:p>
            <a:pPr marL="174683" indent="-174683">
              <a:buFont typeface="Wingdings" panose="05000000000000000000" pitchFamily="2" charset="2"/>
              <a:buChar char="§"/>
            </a:pPr>
            <a:r>
              <a:rPr lang="en-US" dirty="0" smtClean="0"/>
              <a:t>Document indicating withholding of removal </a:t>
            </a:r>
          </a:p>
          <a:p>
            <a:pPr marL="174683" indent="-174683">
              <a:buFont typeface="Wingdings" panose="05000000000000000000" pitchFamily="2" charset="2"/>
              <a:buChar char="§"/>
            </a:pPr>
            <a:r>
              <a:rPr lang="en-US" dirty="0"/>
              <a:t>Administrative order staying removal issued by the Department of Homeland Security  </a:t>
            </a:r>
          </a:p>
          <a:p>
            <a:pPr marL="174683" indent="-174683">
              <a:buFont typeface="Wingdings" panose="05000000000000000000" pitchFamily="2" charset="2"/>
              <a:buChar char="§"/>
            </a:pPr>
            <a:r>
              <a:rPr lang="en-US" dirty="0"/>
              <a:t>Certification from U.S. Department of Health and Human Services (HHS) Office of Refugee Resettlement </a:t>
            </a:r>
          </a:p>
          <a:p>
            <a:r>
              <a:rPr lang="en-US" dirty="0" smtClean="0"/>
              <a:t>The </a:t>
            </a:r>
            <a:r>
              <a:rPr lang="en-US" dirty="0"/>
              <a:t>following links on HealthCare.gov should be helpful if there are questions about documentation: </a:t>
            </a:r>
          </a:p>
          <a:p>
            <a:pPr marL="174683" indent="-174683">
              <a:buFont typeface="Wingdings" panose="05000000000000000000" pitchFamily="2" charset="2"/>
              <a:buChar char="§"/>
            </a:pPr>
            <a:r>
              <a:rPr lang="en-US" dirty="0"/>
              <a:t>For information on </a:t>
            </a:r>
            <a:r>
              <a:rPr lang="en-US" dirty="0" smtClean="0"/>
              <a:t>eligible </a:t>
            </a:r>
            <a:r>
              <a:rPr lang="en-US" dirty="0"/>
              <a:t>immigration status </a:t>
            </a:r>
            <a:r>
              <a:rPr lang="en-US" dirty="0" smtClean="0"/>
              <a:t>types, visit </a:t>
            </a:r>
            <a:r>
              <a:rPr lang="en-US" dirty="0">
                <a:hlinkClick r:id="rId3"/>
              </a:rPr>
              <a:t>HealthCare.gov/blog/10-things-immigrant-families-need-to-know-about-the-marketplace/</a:t>
            </a:r>
            <a:r>
              <a:rPr lang="en-US" dirty="0"/>
              <a:t>.</a:t>
            </a:r>
          </a:p>
          <a:p>
            <a:pPr marL="174683" indent="-174683">
              <a:buFont typeface="Wingdings" panose="05000000000000000000" pitchFamily="2" charset="2"/>
              <a:buChar char="§"/>
            </a:pPr>
            <a:r>
              <a:rPr lang="en-US" dirty="0"/>
              <a:t>For </a:t>
            </a:r>
            <a:r>
              <a:rPr lang="en-US" dirty="0" smtClean="0"/>
              <a:t>information </a:t>
            </a:r>
            <a:r>
              <a:rPr lang="en-US" dirty="0"/>
              <a:t>for </a:t>
            </a:r>
            <a:r>
              <a:rPr lang="en-US" dirty="0" smtClean="0"/>
              <a:t>naturalized </a:t>
            </a:r>
            <a:r>
              <a:rPr lang="en-US" dirty="0"/>
              <a:t>or </a:t>
            </a:r>
            <a:r>
              <a:rPr lang="en-US" dirty="0" smtClean="0"/>
              <a:t>derived citizens, visit </a:t>
            </a:r>
            <a:r>
              <a:rPr lang="en-US" dirty="0">
                <a:hlinkClick r:id="rId4"/>
              </a:rPr>
              <a:t>HealthCare.gov/help/citizenship-and-immigration-status-questions/</a:t>
            </a:r>
            <a:r>
              <a:rPr lang="en-US" dirty="0"/>
              <a:t>.</a:t>
            </a:r>
          </a:p>
          <a:p>
            <a:pPr marL="174683" indent="-174683">
              <a:buFont typeface="Wingdings" panose="05000000000000000000" pitchFamily="2" charset="2"/>
              <a:buChar char="§"/>
            </a:pPr>
            <a:r>
              <a:rPr lang="en-US" dirty="0"/>
              <a:t>For information on </a:t>
            </a:r>
            <a:r>
              <a:rPr lang="en-US" dirty="0" smtClean="0"/>
              <a:t>immigration documentation </a:t>
            </a:r>
            <a:r>
              <a:rPr lang="en-US" dirty="0"/>
              <a:t>and how to correctly put it into the </a:t>
            </a:r>
            <a:r>
              <a:rPr lang="en-US" dirty="0" smtClean="0"/>
              <a:t>application, visit </a:t>
            </a:r>
            <a:r>
              <a:rPr lang="en-US" dirty="0" smtClean="0">
                <a:hlinkClick r:id="rId5"/>
              </a:rPr>
              <a:t>HealthCare.gov/help/immigration-document-types</a:t>
            </a:r>
            <a:r>
              <a:rPr lang="en-US" dirty="0">
                <a:hlinkClick r:id="rId5"/>
              </a:rPr>
              <a:t>/</a:t>
            </a:r>
            <a:r>
              <a:rPr lang="en-US" dirty="0"/>
              <a:t>.</a:t>
            </a:r>
          </a:p>
          <a:p>
            <a:pPr marL="174683" indent="-174683">
              <a:buFont typeface="Wingdings" panose="05000000000000000000" pitchFamily="2" charset="2"/>
              <a:buChar char="§"/>
            </a:pPr>
            <a:endParaRPr lang="en-US" dirty="0" smtClean="0"/>
          </a:p>
        </p:txBody>
      </p:sp>
      <p:sp>
        <p:nvSpPr>
          <p:cNvPr id="5" name="Slide Number Placeholder 4"/>
          <p:cNvSpPr>
            <a:spLocks noGrp="1"/>
          </p:cNvSpPr>
          <p:nvPr>
            <p:ph type="sldNum" sz="quarter" idx="11"/>
          </p:nvPr>
        </p:nvSpPr>
        <p:spPr/>
        <p:txBody>
          <a:bodyPr/>
          <a:lstStyle/>
          <a:p>
            <a:fld id="{EFA87BB9-CDB7-42F1-A4FD-32CAE01FAC8B}" type="slidenum">
              <a:rPr lang="en-US" smtClean="0"/>
              <a:pPr/>
              <a:t>14</a:t>
            </a:fld>
            <a:endParaRPr lang="en-US" dirty="0"/>
          </a:p>
        </p:txBody>
      </p:sp>
    </p:spTree>
    <p:extLst>
      <p:ext uri="{BB962C8B-B14F-4D97-AF65-F5344CB8AC3E}">
        <p14:creationId xmlns:p14="http://schemas.microsoft.com/office/powerpoint/2010/main" val="22467948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77925" y="625475"/>
            <a:ext cx="4654550" cy="3490913"/>
          </a:xfrm>
        </p:spPr>
      </p:sp>
      <p:sp>
        <p:nvSpPr>
          <p:cNvPr id="3" name="Notes Placeholder 2"/>
          <p:cNvSpPr>
            <a:spLocks noGrp="1"/>
          </p:cNvSpPr>
          <p:nvPr>
            <p:ph type="body" idx="1"/>
          </p:nvPr>
        </p:nvSpPr>
        <p:spPr/>
        <p:txBody>
          <a:bodyPr>
            <a:normAutofit/>
          </a:bodyPr>
          <a:lstStyle/>
          <a:p>
            <a:pPr defTabSz="930826">
              <a:spcBef>
                <a:spcPts val="602"/>
              </a:spcBef>
              <a:defRPr/>
            </a:pPr>
            <a:r>
              <a:rPr lang="en-US" dirty="0" smtClean="0"/>
              <a:t>You can only enroll in or change a</a:t>
            </a:r>
            <a:r>
              <a:rPr lang="en-US" baseline="0" dirty="0" smtClean="0"/>
              <a:t> Marketplace plan</a:t>
            </a:r>
            <a:r>
              <a:rPr lang="en-US" dirty="0" smtClean="0"/>
              <a:t> during the Open Enrollment Period (OEP), or during a Special Enrollment Period (SEP) if you qualify. The OEP for 2017 coverage is November 1, 2016–January 31, 2017. If you experience certain qualifying life events or other qualifying changes in circumstance</a:t>
            </a:r>
            <a:r>
              <a:rPr lang="en-US" strike="sngStrike" dirty="0" smtClean="0"/>
              <a:t>s</a:t>
            </a:r>
            <a:r>
              <a:rPr lang="en-US" dirty="0" smtClean="0"/>
              <a:t>, you can qualify for an SEP</a:t>
            </a:r>
            <a:r>
              <a:rPr lang="en-US" baseline="0" dirty="0" smtClean="0"/>
              <a:t>. If you’re eligible for Medicaid or the Children’s Health Insurance Program (CHIP), you may enroll at any time during the year. </a:t>
            </a:r>
          </a:p>
          <a:p>
            <a:pPr defTabSz="930826">
              <a:spcBef>
                <a:spcPts val="602"/>
              </a:spcBef>
              <a:defRPr/>
            </a:pPr>
            <a:r>
              <a:rPr lang="en-US" baseline="0" dirty="0" smtClean="0"/>
              <a:t>If you’re a member of a federally recognized Indian tribe or an Alaska Native shareholder corporation, you can sign up for or change plans once per month throughout the year.</a:t>
            </a:r>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15</a:t>
            </a:fld>
            <a:endParaRPr lang="en-US" dirty="0"/>
          </a:p>
        </p:txBody>
      </p:sp>
    </p:spTree>
    <p:extLst>
      <p:ext uri="{BB962C8B-B14F-4D97-AF65-F5344CB8AC3E}">
        <p14:creationId xmlns:p14="http://schemas.microsoft.com/office/powerpoint/2010/main" val="40107070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77925" y="625475"/>
            <a:ext cx="4654550" cy="3490913"/>
          </a:xfrm>
        </p:spPr>
      </p:sp>
      <p:sp>
        <p:nvSpPr>
          <p:cNvPr id="3" name="Notes Placeholder 2"/>
          <p:cNvSpPr>
            <a:spLocks noGrp="1"/>
          </p:cNvSpPr>
          <p:nvPr>
            <p:ph type="body" idx="1"/>
          </p:nvPr>
        </p:nvSpPr>
        <p:spPr>
          <a:xfrm>
            <a:off x="304800" y="4144963"/>
            <a:ext cx="6426200" cy="4349750"/>
          </a:xfrm>
        </p:spPr>
        <p:txBody>
          <a:bodyPr>
            <a:normAutofit lnSpcReduction="10000"/>
          </a:bodyPr>
          <a:lstStyle/>
          <a:p>
            <a:pPr defTabSz="931468">
              <a:spcBef>
                <a:spcPts val="0"/>
              </a:spcBef>
              <a:defRPr/>
            </a:pPr>
            <a:r>
              <a:rPr lang="en-US" sz="1000" dirty="0"/>
              <a:t>If you have a </a:t>
            </a:r>
            <a:r>
              <a:rPr lang="en-US" sz="1000" dirty="0" smtClean="0"/>
              <a:t>qualifying life change, </a:t>
            </a:r>
            <a:r>
              <a:rPr lang="en-US" sz="1000" dirty="0"/>
              <a:t>you can </a:t>
            </a:r>
            <a:r>
              <a:rPr lang="en-US" sz="1000" dirty="0" smtClean="0"/>
              <a:t>use </a:t>
            </a:r>
            <a:r>
              <a:rPr lang="en-US" sz="1000" dirty="0"/>
              <a:t>your </a:t>
            </a:r>
            <a:r>
              <a:rPr lang="en-US" sz="1000" dirty="0" smtClean="0"/>
              <a:t>Special Enrollment Period </a:t>
            </a:r>
            <a:r>
              <a:rPr lang="en-US" sz="1000" dirty="0"/>
              <a:t>(SEP) online or by phone. You can login to your account on </a:t>
            </a:r>
            <a:r>
              <a:rPr lang="en-US" sz="1000" u="sng" dirty="0"/>
              <a:t>HealthCare.gov</a:t>
            </a:r>
            <a:r>
              <a:rPr lang="en-US" sz="1000" dirty="0"/>
              <a:t> and click on the “Report a Life Change” button to start the SEP process. You can also call the Marketplace Call </a:t>
            </a:r>
            <a:r>
              <a:rPr lang="en-US" sz="1000" dirty="0" smtClean="0"/>
              <a:t>Center at 1-800-318-2596 </a:t>
            </a:r>
            <a:r>
              <a:rPr lang="en-US" sz="1000" dirty="0"/>
              <a:t>to request an </a:t>
            </a:r>
            <a:r>
              <a:rPr lang="en-US" sz="1000" dirty="0" smtClean="0"/>
              <a:t>SEP. </a:t>
            </a:r>
            <a:r>
              <a:rPr lang="en-US" sz="1000" dirty="0"/>
              <a:t>TTY users should call 1-855-889-4325. </a:t>
            </a:r>
          </a:p>
          <a:p>
            <a:pPr>
              <a:spcBef>
                <a:spcPts val="0"/>
              </a:spcBef>
            </a:pPr>
            <a:r>
              <a:rPr lang="en-US" sz="1000" dirty="0" smtClean="0"/>
              <a:t>You should contact</a:t>
            </a:r>
            <a:r>
              <a:rPr lang="en-US" sz="1000" baseline="0" dirty="0" smtClean="0"/>
              <a:t> the Marketplace within 60 days of the change if you would like to make changes to your coverage and to determine if you qualify for an SEP.</a:t>
            </a:r>
            <a:endParaRPr lang="en-US" sz="1000" dirty="0"/>
          </a:p>
          <a:p>
            <a:pPr defTabSz="931468">
              <a:spcBef>
                <a:spcPts val="0"/>
              </a:spcBef>
              <a:defRPr/>
            </a:pPr>
            <a:r>
              <a:rPr lang="en-US" sz="1000" dirty="0"/>
              <a:t>If you have a </a:t>
            </a:r>
            <a:r>
              <a:rPr lang="en-US" sz="1000" dirty="0" smtClean="0"/>
              <a:t>qualifying life change </a:t>
            </a:r>
            <a:r>
              <a:rPr lang="en-US" sz="1000" dirty="0"/>
              <a:t>and apply for new health coverage, you’ll see a reminder message on your “Enroll-To-Do” list on </a:t>
            </a:r>
            <a:r>
              <a:rPr lang="en-US" sz="1000" u="sng" dirty="0"/>
              <a:t>HealthCare.gov</a:t>
            </a:r>
            <a:r>
              <a:rPr lang="en-US" sz="1000" dirty="0"/>
              <a:t> to let you know you’re eligible for </a:t>
            </a:r>
            <a:r>
              <a:rPr lang="en-US" sz="1000" dirty="0" smtClean="0"/>
              <a:t>an SEP. </a:t>
            </a:r>
            <a:endParaRPr lang="en-US" sz="1000" dirty="0"/>
          </a:p>
          <a:p>
            <a:pPr>
              <a:spcBef>
                <a:spcPts val="0"/>
              </a:spcBef>
            </a:pPr>
            <a:r>
              <a:rPr lang="en-US" sz="1000" dirty="0" smtClean="0"/>
              <a:t>If</a:t>
            </a:r>
            <a:r>
              <a:rPr lang="en-US" sz="1000" baseline="0" dirty="0" smtClean="0"/>
              <a:t> you already have Marketplace coverage and report a qualifying life change, you’ll see a reminder message on your “Enroll-To-Do” list letting you know you’re eligible for an SEP. You’ll have the option to remain</a:t>
            </a:r>
            <a:r>
              <a:rPr lang="en-US" sz="1000" dirty="0" smtClean="0"/>
              <a:t> enrolled in your </a:t>
            </a:r>
            <a:r>
              <a:rPr lang="en-US" sz="1000" baseline="0" dirty="0" smtClean="0"/>
              <a:t>current plan or choose a new plan during your SEP</a:t>
            </a:r>
            <a:r>
              <a:rPr lang="en-US" sz="1000" dirty="0" smtClean="0"/>
              <a:t> timeframe. </a:t>
            </a:r>
          </a:p>
          <a:p>
            <a:pPr defTabSz="918144">
              <a:spcBef>
                <a:spcPts val="0"/>
              </a:spcBef>
              <a:defRPr/>
            </a:pPr>
            <a:r>
              <a:rPr lang="en-US" sz="1000" dirty="0" smtClean="0"/>
              <a:t>The </a:t>
            </a:r>
            <a:r>
              <a:rPr lang="en-US" sz="1000" dirty="0"/>
              <a:t>Marketplace must allow a qualified individual or enrollee, and his or her dependent, to enroll in or change from one Qualified Health Plan to another if one of the following </a:t>
            </a:r>
            <a:r>
              <a:rPr lang="en-US" sz="1000" dirty="0" smtClean="0"/>
              <a:t>events occur.</a:t>
            </a:r>
            <a:r>
              <a:rPr lang="en-US" sz="1000" baseline="0" dirty="0" smtClean="0"/>
              <a:t> For a detailed list of qualifying events, go to www.healthcare.gov/coverage-outside-open-enrollment/special-enrollment-period/.</a:t>
            </a:r>
            <a:endParaRPr lang="en-US" sz="1000" dirty="0" smtClean="0"/>
          </a:p>
          <a:p>
            <a:pPr marL="172152" indent="-172152">
              <a:spcBef>
                <a:spcPts val="0"/>
              </a:spcBef>
              <a:buFont typeface="Wingdings" panose="05000000000000000000" pitchFamily="2" charset="2"/>
              <a:buChar char="§"/>
            </a:pPr>
            <a:r>
              <a:rPr lang="en-US" sz="1000" dirty="0" smtClean="0"/>
              <a:t>Loss </a:t>
            </a:r>
            <a:r>
              <a:rPr lang="en-US" sz="1000" dirty="0"/>
              <a:t>of minimum essential coverage, not including voluntary termination, failure to pay premiums on a timely basis, including COBRA premiums prior to expiration of COBRA coverage, and situations allowing for a rescission (ending the contract), such as when an individual (or a person seeking coverage on behalf of the individual) performs an act, practice, or omission that constitutes fraud, or the individual makes an intentional misrepresentation of material fact, as prohibited by the terms of the plan or coverage. </a:t>
            </a:r>
            <a:r>
              <a:rPr lang="en-US" sz="1000" dirty="0" smtClean="0"/>
              <a:t>The </a:t>
            </a:r>
            <a:r>
              <a:rPr lang="en-US" sz="1000" dirty="0"/>
              <a:t>end of the plan or policy year for the non-calendar year group health plan or individual health insurance coverage, even if the qualified </a:t>
            </a:r>
            <a:r>
              <a:rPr lang="en-US" sz="1000" dirty="0" smtClean="0"/>
              <a:t>individual, </a:t>
            </a:r>
            <a:r>
              <a:rPr lang="en-US" sz="1000" dirty="0"/>
              <a:t>or his or her </a:t>
            </a:r>
            <a:r>
              <a:rPr lang="en-US" sz="1000" dirty="0" smtClean="0"/>
              <a:t>dependent, </a:t>
            </a:r>
            <a:r>
              <a:rPr lang="en-US" sz="1000" dirty="0"/>
              <a:t>has the option to renew such coverage. The date of the loss of coverage is the last day of the plan or policy year.</a:t>
            </a:r>
          </a:p>
          <a:p>
            <a:pPr marL="172152" indent="-172152">
              <a:spcBef>
                <a:spcPts val="0"/>
              </a:spcBef>
              <a:buFont typeface="Wingdings" panose="05000000000000000000" pitchFamily="2" charset="2"/>
              <a:buChar char="§"/>
            </a:pPr>
            <a:r>
              <a:rPr lang="en-US" sz="1000" dirty="0"/>
              <a:t>Loss of pregnancy-related coverage described under section 1902(a)(10)(A)(i)(IV) and (a)(10)(A)(ii)(IX) of the Social Security Act. The date of the loss of coverage is the last day the consumer would have pregnancy-related coverage</a:t>
            </a:r>
            <a:r>
              <a:rPr lang="en-US" sz="1000" dirty="0" smtClean="0"/>
              <a:t>. </a:t>
            </a:r>
            <a:endParaRPr lang="en-US" sz="1000" dirty="0">
              <a:solidFill>
                <a:srgbClr val="FF0000"/>
              </a:solidFill>
            </a:endParaRPr>
          </a:p>
          <a:p>
            <a:pPr marL="172152" indent="-172152">
              <a:spcBef>
                <a:spcPts val="0"/>
              </a:spcBef>
              <a:buFont typeface="Wingdings" panose="05000000000000000000" pitchFamily="2" charset="2"/>
              <a:buChar char="§"/>
            </a:pPr>
            <a:r>
              <a:rPr lang="en-US" sz="1000" dirty="0"/>
              <a:t>Loss of medically needy coverage as described under section 1902(a)(10)(C) of the Social Security Act only once per calendar year. The date of the loss of coverage is the last day the consumer would have medically needy coverage</a:t>
            </a:r>
            <a:r>
              <a:rPr lang="en-US" sz="1000" dirty="0" smtClean="0"/>
              <a:t>. </a:t>
            </a:r>
          </a:p>
          <a:p>
            <a:pPr marL="165261" indent="-165261">
              <a:spcBef>
                <a:spcPts val="0"/>
              </a:spcBef>
              <a:buFont typeface="Wingdings" panose="05000000000000000000" pitchFamily="2" charset="2"/>
              <a:buChar char="§"/>
            </a:pPr>
            <a:r>
              <a:rPr lang="en-US" sz="1000" dirty="0"/>
              <a:t>Gain a dependent or becomes a dependent</a:t>
            </a:r>
          </a:p>
          <a:p>
            <a:pPr marL="272374" lvl="2" indent="-107113">
              <a:spcBef>
                <a:spcPts val="0"/>
              </a:spcBef>
              <a:buFont typeface="Arial" panose="020B0604020202020204" pitchFamily="34" charset="0"/>
              <a:buChar char="•"/>
            </a:pPr>
            <a:r>
              <a:rPr lang="en-US" sz="1000" dirty="0"/>
              <a:t>Marriage, birth, adoption, placement for adoption, or placement in foster care, or through a child support order or other court order</a:t>
            </a:r>
          </a:p>
          <a:p>
            <a:pPr marL="165261" indent="-165261">
              <a:spcBef>
                <a:spcPts val="0"/>
              </a:spcBef>
              <a:buFont typeface="Wingdings" panose="05000000000000000000" pitchFamily="2" charset="2"/>
              <a:buChar char="§"/>
            </a:pPr>
            <a:r>
              <a:rPr lang="en-US" sz="1000" dirty="0"/>
              <a:t>Enrollee loses a dependent or is no longer considered a dependent</a:t>
            </a:r>
          </a:p>
          <a:p>
            <a:pPr marL="275434" lvl="1" indent="-110174">
              <a:spcBef>
                <a:spcPts val="0"/>
              </a:spcBef>
              <a:buFont typeface="Arial" panose="020B0604020202020204" pitchFamily="34" charset="0"/>
              <a:buChar char="•"/>
            </a:pPr>
            <a:r>
              <a:rPr lang="en-US" sz="1000" dirty="0"/>
              <a:t>Divorce or legal separation, or death</a:t>
            </a:r>
          </a:p>
          <a:p>
            <a:pPr marL="165261" indent="-165261">
              <a:spcBef>
                <a:spcPts val="0"/>
              </a:spcBef>
              <a:buFont typeface="Wingdings" panose="05000000000000000000" pitchFamily="2" charset="2"/>
              <a:buChar char="§"/>
            </a:pPr>
            <a:r>
              <a:rPr lang="en-US" sz="1000" dirty="0"/>
              <a:t>The qualified individual, or dependent, who wasn’t previously a citizen, national, or lawfully present individual gains such status</a:t>
            </a:r>
          </a:p>
          <a:p>
            <a:pPr>
              <a:spcBef>
                <a:spcPts val="0"/>
              </a:spcBef>
            </a:pPr>
            <a:endParaRPr lang="en-US" sz="1000" dirty="0"/>
          </a:p>
        </p:txBody>
      </p:sp>
      <p:sp>
        <p:nvSpPr>
          <p:cNvPr id="5" name="Slide Number Placeholder 4"/>
          <p:cNvSpPr>
            <a:spLocks noGrp="1"/>
          </p:cNvSpPr>
          <p:nvPr>
            <p:ph type="sldNum" sz="quarter" idx="11"/>
          </p:nvPr>
        </p:nvSpPr>
        <p:spPr/>
        <p:txBody>
          <a:bodyPr/>
          <a:lstStyle/>
          <a:p>
            <a:fld id="{EFA87BB9-CDB7-42F1-A4FD-32CAE01FAC8B}"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619446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8078">
              <a:spcBef>
                <a:spcPts val="602"/>
              </a:spcBef>
              <a:defRPr/>
            </a:pPr>
            <a:r>
              <a:rPr lang="en-US" dirty="0" smtClean="0"/>
              <a:t>If you apply for coverage, it may be helpful to have important household information</a:t>
            </a:r>
            <a:r>
              <a:rPr lang="en-US" baseline="0" dirty="0" smtClean="0"/>
              <a:t> ready in addition to immigration documentation. CMS Product No. 11896 is available at </a:t>
            </a:r>
            <a:r>
              <a:rPr lang="en-US" dirty="0">
                <a:hlinkClick r:id="rId3"/>
              </a:rPr>
              <a:t>Marketplace.cms.gov/outreach-and-education/apply-for-or-renew-coverage.pdf</a:t>
            </a:r>
            <a:r>
              <a:rPr lang="en-US" dirty="0"/>
              <a:t>. The information needed may include but not be limited to the following:</a:t>
            </a:r>
          </a:p>
          <a:p>
            <a:pPr marL="172139" indent="-172139" defTabSz="918078">
              <a:spcBef>
                <a:spcPts val="602"/>
              </a:spcBef>
              <a:buFont typeface="Wingdings" panose="05000000000000000000" pitchFamily="2" charset="2"/>
              <a:buChar char="§"/>
              <a:defRPr/>
            </a:pPr>
            <a:r>
              <a:rPr lang="en-US" dirty="0" smtClean="0"/>
              <a:t>Family </a:t>
            </a:r>
            <a:r>
              <a:rPr lang="en-US" dirty="0"/>
              <a:t>size</a:t>
            </a:r>
          </a:p>
          <a:p>
            <a:pPr marL="172139" indent="-172139" defTabSz="918078">
              <a:spcBef>
                <a:spcPts val="602"/>
              </a:spcBef>
              <a:buFont typeface="Wingdings" panose="05000000000000000000" pitchFamily="2" charset="2"/>
              <a:buChar char="§"/>
              <a:defRPr/>
            </a:pPr>
            <a:r>
              <a:rPr lang="en-US" dirty="0"/>
              <a:t>Home and/or mailing address for everyone applying for coverage</a:t>
            </a:r>
          </a:p>
          <a:p>
            <a:pPr marL="172139" indent="-172139" defTabSz="918078">
              <a:spcBef>
                <a:spcPts val="602"/>
              </a:spcBef>
              <a:buFont typeface="Wingdings" panose="05000000000000000000" pitchFamily="2" charset="2"/>
              <a:buChar char="§"/>
              <a:defRPr/>
            </a:pPr>
            <a:r>
              <a:rPr lang="en-US" dirty="0" smtClean="0"/>
              <a:t>Social </a:t>
            </a:r>
            <a:r>
              <a:rPr lang="en-US" dirty="0"/>
              <a:t>Security </a:t>
            </a:r>
            <a:r>
              <a:rPr lang="en-US" dirty="0" smtClean="0"/>
              <a:t>Numbers (SSN) </a:t>
            </a:r>
            <a:r>
              <a:rPr lang="en-US" dirty="0"/>
              <a:t>for everyone on the </a:t>
            </a:r>
            <a:r>
              <a:rPr lang="en-US" dirty="0" smtClean="0"/>
              <a:t>application and the tax filer, if they have them</a:t>
            </a:r>
          </a:p>
          <a:p>
            <a:pPr marL="342900" lvl="1" indent="-171450" defTabSz="918078">
              <a:spcBef>
                <a:spcPts val="602"/>
              </a:spcBef>
              <a:buFont typeface="Arial" panose="020B0604020202020204" pitchFamily="34" charset="0"/>
              <a:buChar char="•"/>
              <a:defRPr/>
            </a:pPr>
            <a:r>
              <a:rPr lang="en-US" dirty="0" smtClean="0"/>
              <a:t>Providing SSNs is important to help avoid data matching issues. However, it’s optional.</a:t>
            </a:r>
            <a:endParaRPr lang="en-US" dirty="0"/>
          </a:p>
          <a:p>
            <a:pPr marL="172139" indent="-172139" defTabSz="918078">
              <a:spcBef>
                <a:spcPts val="602"/>
              </a:spcBef>
              <a:buFont typeface="Wingdings" panose="05000000000000000000" pitchFamily="2" charset="2"/>
              <a:buChar char="§"/>
              <a:defRPr/>
            </a:pPr>
            <a:r>
              <a:rPr lang="en-US" dirty="0" smtClean="0"/>
              <a:t>Tax </a:t>
            </a:r>
            <a:r>
              <a:rPr lang="en-US" dirty="0"/>
              <a:t>filing </a:t>
            </a:r>
            <a:r>
              <a:rPr lang="en-US" dirty="0" smtClean="0"/>
              <a:t>information</a:t>
            </a:r>
            <a:endParaRPr lang="en-US" dirty="0">
              <a:solidFill>
                <a:srgbClr val="FF0000"/>
              </a:solidFill>
            </a:endParaRPr>
          </a:p>
          <a:p>
            <a:pPr marL="172139" indent="-172139" defTabSz="918078">
              <a:spcBef>
                <a:spcPts val="602"/>
              </a:spcBef>
              <a:buFont typeface="Wingdings" panose="05000000000000000000" pitchFamily="2" charset="2"/>
              <a:buChar char="§"/>
              <a:defRPr/>
            </a:pPr>
            <a:r>
              <a:rPr lang="en-US" dirty="0"/>
              <a:t>Employer and income information for everyone in your household</a:t>
            </a:r>
          </a:p>
          <a:p>
            <a:pPr marL="172139" indent="-172139" defTabSz="918078">
              <a:spcBef>
                <a:spcPts val="602"/>
              </a:spcBef>
              <a:buFont typeface="Wingdings" panose="05000000000000000000" pitchFamily="2" charset="2"/>
              <a:buChar char="§"/>
              <a:defRPr/>
            </a:pPr>
            <a:r>
              <a:rPr lang="en-US" dirty="0"/>
              <a:t>Best estimate of household income for </a:t>
            </a:r>
            <a:r>
              <a:rPr lang="en-US" dirty="0" smtClean="0"/>
              <a:t>2017</a:t>
            </a:r>
            <a:endParaRPr lang="en-US" dirty="0"/>
          </a:p>
          <a:p>
            <a:pPr marL="172139" indent="-172139" defTabSz="918078">
              <a:spcBef>
                <a:spcPts val="602"/>
              </a:spcBef>
              <a:buFont typeface="Wingdings" panose="05000000000000000000" pitchFamily="2" charset="2"/>
              <a:buChar char="§"/>
              <a:defRPr/>
            </a:pPr>
            <a:r>
              <a:rPr lang="en-US" dirty="0"/>
              <a:t>Policy numbers for anyone in your household currently covered by a health plan</a:t>
            </a:r>
          </a:p>
          <a:p>
            <a:pPr defTabSz="918078">
              <a:spcBef>
                <a:spcPts val="602"/>
              </a:spcBef>
              <a:defRPr/>
            </a:pPr>
            <a:endParaRPr lang="en-US" dirty="0"/>
          </a:p>
          <a:p>
            <a:pPr marL="172139" indent="-172139" defTabSz="918078">
              <a:spcBef>
                <a:spcPts val="602"/>
              </a:spcBef>
              <a:buFont typeface="Wingdings" panose="05000000000000000000" pitchFamily="2" charset="2"/>
              <a:buChar char="§"/>
              <a:defRPr/>
            </a:pPr>
            <a:endParaRPr lang="en-US" dirty="0"/>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41664940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None/>
            </a:pPr>
            <a:r>
              <a:rPr lang="en-US" dirty="0" smtClean="0"/>
              <a:t>When</a:t>
            </a:r>
            <a:r>
              <a:rPr lang="en-US" baseline="0" dirty="0" smtClean="0"/>
              <a:t> you receive coverage </a:t>
            </a:r>
            <a:r>
              <a:rPr lang="en-US" dirty="0" smtClean="0"/>
              <a:t>in </a:t>
            </a:r>
            <a:r>
              <a:rPr lang="en-US" dirty="0"/>
              <a:t>the </a:t>
            </a:r>
            <a:r>
              <a:rPr lang="en-US" dirty="0" smtClean="0"/>
              <a:t>Marketplace </a:t>
            </a:r>
            <a:r>
              <a:rPr lang="en-US" dirty="0"/>
              <a:t>you may be </a:t>
            </a:r>
            <a:r>
              <a:rPr lang="en-US" dirty="0" smtClean="0"/>
              <a:t>eligible to receive premium tax credits that can lower your </a:t>
            </a:r>
            <a:r>
              <a:rPr lang="en-US" dirty="0"/>
              <a:t>monthly </a:t>
            </a:r>
            <a:r>
              <a:rPr lang="en-US" dirty="0" smtClean="0"/>
              <a:t>premium costs, and cost-sharing reductions that can lower your out-of-pocket costs. </a:t>
            </a:r>
            <a:r>
              <a:rPr lang="en-US" dirty="0"/>
              <a:t>You'll see the amount </a:t>
            </a:r>
            <a:r>
              <a:rPr lang="en-US" dirty="0" smtClean="0"/>
              <a:t>of advance premium tax credit </a:t>
            </a:r>
            <a:r>
              <a:rPr lang="en-US" dirty="0"/>
              <a:t>you’re eligible for when you </a:t>
            </a:r>
            <a:r>
              <a:rPr lang="en-US" dirty="0" smtClean="0"/>
              <a:t>submit your </a:t>
            </a:r>
            <a:r>
              <a:rPr lang="en-US" dirty="0"/>
              <a:t>Marketplace application. </a:t>
            </a:r>
            <a:r>
              <a:rPr lang="en-US" dirty="0" smtClean="0"/>
              <a:t>Monthly premium prices </a:t>
            </a:r>
            <a:r>
              <a:rPr lang="en-US" dirty="0"/>
              <a:t>shown for insurance plans </a:t>
            </a:r>
            <a:r>
              <a:rPr lang="en-US" dirty="0" smtClean="0"/>
              <a:t>reflect </a:t>
            </a:r>
            <a:r>
              <a:rPr lang="en-US" dirty="0"/>
              <a:t>the </a:t>
            </a:r>
            <a:r>
              <a:rPr lang="en-US" dirty="0" smtClean="0"/>
              <a:t>tax credit, if you qualify.</a:t>
            </a:r>
          </a:p>
          <a:p>
            <a:pPr>
              <a:buFontTx/>
              <a:buNone/>
            </a:pPr>
            <a:r>
              <a:rPr lang="en-US" dirty="0" smtClean="0"/>
              <a:t>Coverage may be</a:t>
            </a:r>
            <a:r>
              <a:rPr lang="en-US" baseline="0" dirty="0" smtClean="0"/>
              <a:t> </a:t>
            </a:r>
            <a:r>
              <a:rPr lang="en-US" dirty="0" smtClean="0"/>
              <a:t>more affordable for</a:t>
            </a:r>
            <a:r>
              <a:rPr lang="en-US" baseline="0" dirty="0" smtClean="0"/>
              <a:t> eligible lower and middle income consumers who aren’t eligible</a:t>
            </a:r>
            <a:r>
              <a:rPr lang="en-US" dirty="0" smtClean="0"/>
              <a:t> for certain</a:t>
            </a:r>
            <a:r>
              <a:rPr lang="en-US" baseline="0" dirty="0" smtClean="0"/>
              <a:t> </a:t>
            </a:r>
            <a:r>
              <a:rPr lang="en-US" dirty="0" smtClean="0"/>
              <a:t>other coverage programs (like</a:t>
            </a:r>
            <a:r>
              <a:rPr lang="en-US" baseline="0" dirty="0" smtClean="0"/>
              <a:t> Medicaid or CHIP). Financial help in the form of </a:t>
            </a:r>
            <a:r>
              <a:rPr lang="en-US" dirty="0" smtClean="0"/>
              <a:t>tax credits (refundable</a:t>
            </a:r>
            <a:r>
              <a:rPr lang="en-US" baseline="0" dirty="0" smtClean="0"/>
              <a:t> </a:t>
            </a:r>
            <a:r>
              <a:rPr lang="en-US" dirty="0" smtClean="0"/>
              <a:t>premium tax credits and advance payment of premium tax</a:t>
            </a:r>
            <a:r>
              <a:rPr lang="en-US" baseline="0" dirty="0" smtClean="0"/>
              <a:t> c</a:t>
            </a:r>
            <a:r>
              <a:rPr lang="en-US" dirty="0" smtClean="0"/>
              <a:t>redits)</a:t>
            </a:r>
            <a:r>
              <a:rPr lang="en-US" baseline="0" dirty="0" smtClean="0"/>
              <a:t> </a:t>
            </a:r>
            <a:r>
              <a:rPr lang="en-US" dirty="0" smtClean="0"/>
              <a:t>and reduced cost sharing</a:t>
            </a:r>
            <a:r>
              <a:rPr lang="en-US" baseline="0" dirty="0" smtClean="0"/>
              <a:t> </a:t>
            </a:r>
            <a:r>
              <a:rPr lang="en-US" dirty="0" smtClean="0"/>
              <a:t>helps eligible consumers buy insurance. </a:t>
            </a:r>
          </a:p>
          <a:p>
            <a:pPr marL="0" lvl="1" defTabSz="935424">
              <a:spcBef>
                <a:spcPts val="626"/>
              </a:spcBef>
              <a:defRPr/>
            </a:pPr>
            <a:endParaRPr lang="en-US" dirty="0" smtClean="0"/>
          </a:p>
        </p:txBody>
      </p:sp>
      <p:sp>
        <p:nvSpPr>
          <p:cNvPr id="5" name="Slide Number Placeholder 4"/>
          <p:cNvSpPr>
            <a:spLocks noGrp="1"/>
          </p:cNvSpPr>
          <p:nvPr>
            <p:ph type="sldNum" sz="quarter" idx="11"/>
          </p:nvPr>
        </p:nvSpPr>
        <p:spPr/>
        <p:txBody>
          <a:bodyPr/>
          <a:lstStyle/>
          <a:p>
            <a:fld id="{EFA87BB9-CDB7-42F1-A4FD-32CAE01FAC8B}" type="slidenum">
              <a:rPr lang="en-US" smtClean="0"/>
              <a:pPr/>
              <a:t>18</a:t>
            </a:fld>
            <a:endParaRPr lang="en-US" dirty="0"/>
          </a:p>
        </p:txBody>
      </p:sp>
    </p:spTree>
    <p:extLst>
      <p:ext uri="{BB962C8B-B14F-4D97-AF65-F5344CB8AC3E}">
        <p14:creationId xmlns:p14="http://schemas.microsoft.com/office/powerpoint/2010/main" val="3386613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06319" y="4415800"/>
            <a:ext cx="5703044" cy="4260847"/>
          </a:xfrm>
        </p:spPr>
        <p:txBody>
          <a:bodyPr>
            <a:normAutofit/>
          </a:bodyPr>
          <a:lstStyle/>
          <a:p>
            <a:pPr marL="0" lvl="1" defTabSz="921833">
              <a:spcBef>
                <a:spcPts val="615"/>
              </a:spcBef>
              <a:defRPr/>
            </a:pPr>
            <a:r>
              <a:rPr lang="en-US" dirty="0">
                <a:solidFill>
                  <a:prstClr val="black"/>
                </a:solidFill>
                <a:latin typeface="Calibri" pitchFamily="34" charset="0"/>
                <a:cs typeface="Calibri" pitchFamily="34" charset="0"/>
              </a:rPr>
              <a:t>When you use the </a:t>
            </a:r>
            <a:r>
              <a:rPr lang="en-US" dirty="0" smtClean="0">
                <a:solidFill>
                  <a:prstClr val="black"/>
                </a:solidFill>
                <a:latin typeface="Calibri" pitchFamily="34" charset="0"/>
                <a:cs typeface="Calibri" pitchFamily="34" charset="0"/>
              </a:rPr>
              <a:t>individual Marketplace to buy health coverage you </a:t>
            </a:r>
            <a:r>
              <a:rPr lang="en-US" dirty="0">
                <a:solidFill>
                  <a:prstClr val="black"/>
                </a:solidFill>
                <a:latin typeface="Calibri" pitchFamily="34" charset="0"/>
                <a:cs typeface="Calibri" pitchFamily="34" charset="0"/>
              </a:rPr>
              <a:t>may be </a:t>
            </a:r>
            <a:r>
              <a:rPr lang="en-US" dirty="0" smtClean="0">
                <a:solidFill>
                  <a:prstClr val="black"/>
                </a:solidFill>
                <a:latin typeface="Calibri" pitchFamily="34" charset="0"/>
                <a:cs typeface="Calibri" pitchFamily="34" charset="0"/>
              </a:rPr>
              <a:t>eligible for </a:t>
            </a:r>
            <a:r>
              <a:rPr lang="en-US" dirty="0" smtClean="0">
                <a:solidFill>
                  <a:prstClr val="black"/>
                </a:solidFill>
              </a:rPr>
              <a:t>advance premium tax credits paid directly to the issuer that may be used to lower </a:t>
            </a:r>
            <a:r>
              <a:rPr lang="en-US" dirty="0" smtClean="0">
                <a:solidFill>
                  <a:prstClr val="black"/>
                </a:solidFill>
                <a:latin typeface="Calibri" pitchFamily="34" charset="0"/>
                <a:cs typeface="Calibri" pitchFamily="34" charset="0"/>
              </a:rPr>
              <a:t>your </a:t>
            </a:r>
            <a:r>
              <a:rPr lang="en-US" dirty="0">
                <a:solidFill>
                  <a:prstClr val="black"/>
                </a:solidFill>
                <a:latin typeface="Calibri" pitchFamily="34" charset="0"/>
                <a:cs typeface="Calibri" pitchFamily="34" charset="0"/>
              </a:rPr>
              <a:t>monthly </a:t>
            </a:r>
            <a:r>
              <a:rPr lang="en-US" dirty="0" smtClean="0">
                <a:solidFill>
                  <a:prstClr val="black"/>
                </a:solidFill>
                <a:latin typeface="Calibri" pitchFamily="34" charset="0"/>
                <a:cs typeface="Calibri" pitchFamily="34" charset="0"/>
              </a:rPr>
              <a:t>premium costs, </a:t>
            </a:r>
            <a:r>
              <a:rPr lang="en-US" dirty="0">
                <a:solidFill>
                  <a:prstClr val="black"/>
                </a:solidFill>
                <a:latin typeface="Calibri" pitchFamily="34" charset="0"/>
                <a:cs typeface="Calibri" pitchFamily="34" charset="0"/>
              </a:rPr>
              <a:t>and </a:t>
            </a:r>
            <a:r>
              <a:rPr lang="en-US" dirty="0" smtClean="0">
                <a:solidFill>
                  <a:prstClr val="black"/>
                </a:solidFill>
                <a:latin typeface="Calibri" pitchFamily="34" charset="0"/>
                <a:cs typeface="Calibri" pitchFamily="34" charset="0"/>
              </a:rPr>
              <a:t>cost-sharing reductions that lower your out-of-pocket costs. </a:t>
            </a:r>
            <a:r>
              <a:rPr lang="en-US" dirty="0"/>
              <a:t>The premium tax credit is generally available to individuals and families with </a:t>
            </a:r>
            <a:r>
              <a:rPr lang="en-US" dirty="0" smtClean="0"/>
              <a:t>household incomes </a:t>
            </a:r>
            <a:r>
              <a:rPr lang="en-US" dirty="0"/>
              <a:t>between 100% and 400% of the </a:t>
            </a:r>
            <a:r>
              <a:rPr lang="en-US" dirty="0" smtClean="0"/>
              <a:t>federal poverty level, </a:t>
            </a:r>
            <a:r>
              <a:rPr lang="en-US" dirty="0" smtClean="0">
                <a:solidFill>
                  <a:schemeClr val="tx1"/>
                </a:solidFill>
              </a:rPr>
              <a:t>$24,250 </a:t>
            </a:r>
            <a:r>
              <a:rPr lang="en-US" dirty="0">
                <a:solidFill>
                  <a:schemeClr val="tx1"/>
                </a:solidFill>
              </a:rPr>
              <a:t>– </a:t>
            </a:r>
            <a:r>
              <a:rPr lang="en-US" dirty="0" smtClean="0">
                <a:solidFill>
                  <a:schemeClr val="tx1"/>
                </a:solidFill>
              </a:rPr>
              <a:t>$97,000 </a:t>
            </a:r>
            <a:r>
              <a:rPr lang="en-US" dirty="0" smtClean="0"/>
              <a:t>for a family of 4 in 2016 (higher in Alaska and Hawaii), who don’t </a:t>
            </a:r>
            <a:r>
              <a:rPr lang="en-US" dirty="0"/>
              <a:t>have access to certain other types of minimum essential </a:t>
            </a:r>
            <a:r>
              <a:rPr lang="en-US" dirty="0" smtClean="0"/>
              <a:t>coverage. Remember</a:t>
            </a:r>
            <a:r>
              <a:rPr lang="en-US" dirty="0"/>
              <a:t>, minimum essential coverage includes government-sponsored coverage (like </a:t>
            </a:r>
            <a:r>
              <a:rPr lang="en-US" dirty="0" smtClean="0"/>
              <a:t>Medicare Part A, </a:t>
            </a:r>
            <a:r>
              <a:rPr lang="en-US" dirty="0"/>
              <a:t>Medicaid, CHIP, some VA coverage, and TRICARE), affordable employer-sponsored insurance (meaning the cost for the employed individual is no more than 9.5% of their income), and certain other coverage. </a:t>
            </a:r>
          </a:p>
        </p:txBody>
      </p:sp>
      <p:sp>
        <p:nvSpPr>
          <p:cNvPr id="5" name="Slide Number Placeholder 4"/>
          <p:cNvSpPr>
            <a:spLocks noGrp="1"/>
          </p:cNvSpPr>
          <p:nvPr>
            <p:ph type="sldNum" sz="quarter" idx="11"/>
          </p:nvPr>
        </p:nvSpPr>
        <p:spPr/>
        <p:txBody>
          <a:bodyPr/>
          <a:lstStyle/>
          <a:p>
            <a:fld id="{EFA87BB9-CDB7-42F1-A4FD-32CAE01FAC8B}" type="slidenum">
              <a:rPr lang="en-US" smtClean="0"/>
              <a:pPr/>
              <a:t>19</a:t>
            </a:fld>
            <a:endParaRPr lang="en-US" dirty="0"/>
          </a:p>
        </p:txBody>
      </p:sp>
    </p:spTree>
    <p:extLst>
      <p:ext uri="{BB962C8B-B14F-4D97-AF65-F5344CB8AC3E}">
        <p14:creationId xmlns:p14="http://schemas.microsoft.com/office/powerpoint/2010/main" val="13712529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62000" y="4413568"/>
            <a:ext cx="5532120" cy="4183380"/>
          </a:xfrm>
        </p:spPr>
        <p:txBody>
          <a:bodyPr/>
          <a:lstStyle/>
          <a:p>
            <a:pPr>
              <a:spcBef>
                <a:spcPts val="604"/>
              </a:spcBef>
            </a:pPr>
            <a:r>
              <a:rPr lang="en-US" dirty="0" smtClean="0"/>
              <a:t>The </a:t>
            </a:r>
            <a:r>
              <a:rPr lang="en-US" dirty="0"/>
              <a:t>Health Insurance </a:t>
            </a:r>
            <a:r>
              <a:rPr lang="en-US" dirty="0" smtClean="0"/>
              <a:t>Marketplace is </a:t>
            </a:r>
            <a:r>
              <a:rPr lang="en-US" dirty="0"/>
              <a:t>designed to help </a:t>
            </a:r>
            <a:r>
              <a:rPr lang="en-US" dirty="0" smtClean="0"/>
              <a:t>find and buy health </a:t>
            </a:r>
            <a:r>
              <a:rPr lang="en-US" dirty="0"/>
              <a:t>insurance that fits your </a:t>
            </a:r>
            <a:r>
              <a:rPr lang="en-US" dirty="0" smtClean="0"/>
              <a:t>budget. Health </a:t>
            </a:r>
            <a:r>
              <a:rPr lang="en-US" dirty="0"/>
              <a:t>insurance </a:t>
            </a:r>
            <a:r>
              <a:rPr lang="en-US" dirty="0" smtClean="0"/>
              <a:t>plans </a:t>
            </a:r>
            <a:r>
              <a:rPr lang="en-US" dirty="0"/>
              <a:t>in the </a:t>
            </a:r>
            <a:r>
              <a:rPr lang="en-US" dirty="0" smtClean="0"/>
              <a:t>Marketplace offer </a:t>
            </a:r>
            <a:r>
              <a:rPr lang="en-US" dirty="0"/>
              <a:t>comprehensive coverage, from doctors to medications to hospital </a:t>
            </a:r>
            <a:r>
              <a:rPr lang="en-US" dirty="0" smtClean="0"/>
              <a:t>visits. Some plans provide only dental benefits. Marketplace plans that provide medical benefits are called qualified health plans (QHPs). </a:t>
            </a:r>
          </a:p>
          <a:p>
            <a:pPr>
              <a:spcBef>
                <a:spcPts val="604"/>
              </a:spcBef>
            </a:pPr>
            <a:r>
              <a:rPr lang="en-US" dirty="0" smtClean="0"/>
              <a:t>Marketplace plans that cover only dental services are called qualified dental plans (QDPs) or stand-alone dental plans (SADPs). You </a:t>
            </a:r>
            <a:r>
              <a:rPr lang="en-US" dirty="0"/>
              <a:t>can compare all your insurance options based on price, benefits, </a:t>
            </a:r>
            <a:r>
              <a:rPr lang="en-US" dirty="0" smtClean="0"/>
              <a:t>and </a:t>
            </a:r>
            <a:r>
              <a:rPr lang="en-US" dirty="0"/>
              <a:t>other features that may be important to you, in plain language that makes sense</a:t>
            </a:r>
            <a:r>
              <a:rPr lang="en-US" dirty="0" smtClean="0"/>
              <a:t>. </a:t>
            </a:r>
          </a:p>
          <a:p>
            <a:pPr>
              <a:spcBef>
                <a:spcPts val="604"/>
              </a:spcBef>
            </a:pPr>
            <a:r>
              <a:rPr lang="en-US" dirty="0" smtClean="0"/>
              <a:t>The Marketplaces are sometimes referred</a:t>
            </a:r>
            <a:r>
              <a:rPr lang="en-US" baseline="0" dirty="0" smtClean="0"/>
              <a:t> to as Exchanges. </a:t>
            </a:r>
            <a:endParaRPr lang="en-US" dirty="0" smtClean="0"/>
          </a:p>
          <a:p>
            <a:pPr>
              <a:spcBef>
                <a:spcPts val="604"/>
              </a:spcBef>
            </a:pPr>
            <a:r>
              <a:rPr lang="en-US" dirty="0" smtClean="0"/>
              <a:t>There’</a:t>
            </a:r>
            <a:r>
              <a:rPr lang="en-US" baseline="0" dirty="0" smtClean="0"/>
              <a:t>s a Marketplace through which small employers can offer coverage to their employees. It’s called the Small Business Health Options Program, or SHOP. We’ll briefly talk about SHOP </a:t>
            </a:r>
            <a:r>
              <a:rPr lang="en-US" dirty="0" smtClean="0"/>
              <a:t>later</a:t>
            </a:r>
            <a:r>
              <a:rPr lang="en-US" dirty="0"/>
              <a:t>. </a:t>
            </a:r>
            <a:r>
              <a:rPr lang="en-US" baseline="0" dirty="0" smtClean="0"/>
              <a:t>This session focuses on the individual Marketplace.</a:t>
            </a:r>
            <a:endParaRPr lang="en-US" baseline="0" dirty="0"/>
          </a:p>
          <a:p>
            <a:pPr>
              <a:spcBef>
                <a:spcPts val="604"/>
              </a:spcBef>
            </a:pPr>
            <a:r>
              <a:rPr lang="en-US" baseline="0" dirty="0" smtClean="0"/>
              <a:t>This session focuses on the eligibility and enrollment process available through HealthCare.gov (Federally-facilitated Health Insurance Marketplace and State-Partnership Marketplaces). If you aren’t in a state that’s using HealthCare.gov, check with your State-based Marketplace for information on the process that applies.</a:t>
            </a:r>
          </a:p>
        </p:txBody>
      </p:sp>
      <p:sp>
        <p:nvSpPr>
          <p:cNvPr id="4" name="Slide Number Placeholder 3"/>
          <p:cNvSpPr>
            <a:spLocks noGrp="1"/>
          </p:cNvSpPr>
          <p:nvPr>
            <p:ph type="sldNum" sz="quarter" idx="10"/>
          </p:nvPr>
        </p:nvSpPr>
        <p:spPr/>
        <p:txBody>
          <a:bodyPr/>
          <a:lstStyle/>
          <a:p>
            <a:fld id="{5E64BDDF-6235-4F77-BA63-72C44C840117}" type="slidenum">
              <a:rPr lang="en-US" smtClean="0"/>
              <a:t>2</a:t>
            </a:fld>
            <a:endParaRPr lang="en-US" dirty="0"/>
          </a:p>
        </p:txBody>
      </p:sp>
    </p:spTree>
    <p:extLst>
      <p:ext uri="{BB962C8B-B14F-4D97-AF65-F5344CB8AC3E}">
        <p14:creationId xmlns:p14="http://schemas.microsoft.com/office/powerpoint/2010/main" val="4372945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24887" y="4418108"/>
            <a:ext cx="6382432" cy="4141675"/>
          </a:xfrm>
        </p:spPr>
        <p:txBody>
          <a:bodyPr>
            <a:normAutofit fontScale="92500"/>
          </a:bodyPr>
          <a:lstStyle/>
          <a:p>
            <a:pPr>
              <a:lnSpc>
                <a:spcPct val="110000"/>
              </a:lnSpc>
              <a:spcBef>
                <a:spcPts val="502"/>
              </a:spcBef>
            </a:pPr>
            <a:r>
              <a:rPr lang="en-US" dirty="0"/>
              <a:t>If you enroll through an </a:t>
            </a:r>
            <a:r>
              <a:rPr lang="en-US" dirty="0" smtClean="0"/>
              <a:t>individual </a:t>
            </a:r>
            <a:r>
              <a:rPr lang="en-US" dirty="0"/>
              <a:t>Marketplace you may be eligible </a:t>
            </a:r>
            <a:r>
              <a:rPr lang="en-US" dirty="0" smtClean="0"/>
              <a:t>to receive </a:t>
            </a:r>
            <a:r>
              <a:rPr lang="en-US" dirty="0"/>
              <a:t>premium tax credits which </a:t>
            </a:r>
            <a:r>
              <a:rPr lang="en-US" dirty="0" smtClean="0"/>
              <a:t>can be used to reduce </a:t>
            </a:r>
            <a:r>
              <a:rPr lang="en-US" dirty="0"/>
              <a:t>the cost of </a:t>
            </a:r>
            <a:r>
              <a:rPr lang="en-US" dirty="0" smtClean="0"/>
              <a:t>monthly premiums </a:t>
            </a:r>
            <a:r>
              <a:rPr lang="en-US" dirty="0"/>
              <a:t>for </a:t>
            </a:r>
            <a:r>
              <a:rPr lang="en-US" dirty="0" smtClean="0"/>
              <a:t>yourself </a:t>
            </a:r>
            <a:r>
              <a:rPr lang="en-US" dirty="0"/>
              <a:t>and for any tax dependents. You can choose to receive </a:t>
            </a:r>
            <a:r>
              <a:rPr lang="en-US" dirty="0" smtClean="0"/>
              <a:t>a portion of </a:t>
            </a:r>
            <a:r>
              <a:rPr lang="en-US" dirty="0"/>
              <a:t>the credit </a:t>
            </a:r>
            <a:r>
              <a:rPr lang="en-US" dirty="0" smtClean="0"/>
              <a:t>each month as </a:t>
            </a:r>
            <a:r>
              <a:rPr lang="en-US" dirty="0"/>
              <a:t>an advance payment of the premium tax </a:t>
            </a:r>
            <a:r>
              <a:rPr lang="en-US" dirty="0" smtClean="0"/>
              <a:t>credit—with </a:t>
            </a:r>
            <a:r>
              <a:rPr lang="en-US" dirty="0"/>
              <a:t>reconciliation at the end of the </a:t>
            </a:r>
            <a:r>
              <a:rPr lang="en-US" dirty="0" smtClean="0"/>
              <a:t>year—or </a:t>
            </a:r>
            <a:r>
              <a:rPr lang="en-US" dirty="0"/>
              <a:t>to receive the </a:t>
            </a:r>
            <a:r>
              <a:rPr lang="en-US" dirty="0" smtClean="0"/>
              <a:t>tax credit </a:t>
            </a:r>
            <a:r>
              <a:rPr lang="en-US" dirty="0"/>
              <a:t>on your federal tax return filed for the coverage year. Advance payments are paid directly to </a:t>
            </a:r>
            <a:r>
              <a:rPr lang="en-US" dirty="0" smtClean="0"/>
              <a:t>qualified health plan issuers </a:t>
            </a:r>
            <a:r>
              <a:rPr lang="en-US" dirty="0"/>
              <a:t>on a monthly basis.</a:t>
            </a:r>
          </a:p>
          <a:p>
            <a:pPr>
              <a:lnSpc>
                <a:spcPct val="110000"/>
              </a:lnSpc>
              <a:spcBef>
                <a:spcPts val="502"/>
              </a:spcBef>
            </a:pPr>
            <a:r>
              <a:rPr lang="en-US" dirty="0" smtClean="0"/>
              <a:t>Individuals </a:t>
            </a:r>
            <a:r>
              <a:rPr lang="en-US" dirty="0"/>
              <a:t>eligible for a premium tax credit who </a:t>
            </a:r>
            <a:r>
              <a:rPr lang="en-US" dirty="0" smtClean="0"/>
              <a:t>don’t </a:t>
            </a:r>
            <a:r>
              <a:rPr lang="en-US" dirty="0"/>
              <a:t>receive an advance payment of the premium tax credit may claim the credit on their income tax return filed for the coverage year. Individuals who are married at the end of the coverage year are required to file a joint return to receive a premium tax credit.</a:t>
            </a:r>
          </a:p>
          <a:p>
            <a:pPr>
              <a:lnSpc>
                <a:spcPct val="110000"/>
              </a:lnSpc>
              <a:spcBef>
                <a:spcPts val="502"/>
              </a:spcBef>
            </a:pPr>
            <a:r>
              <a:rPr lang="en-US" dirty="0"/>
              <a:t>A tax filer on whose behalf advance payments are made is required to file a tax return for the coverage year to reconcile any </a:t>
            </a:r>
            <a:r>
              <a:rPr lang="en-US" dirty="0" smtClean="0"/>
              <a:t>APTC with </a:t>
            </a:r>
            <a:r>
              <a:rPr lang="en-US" dirty="0"/>
              <a:t>the premium tax credit allowed on the return. Thus, if the premium tax credit allowed on the return is more than the amount of the </a:t>
            </a:r>
            <a:r>
              <a:rPr lang="en-US" dirty="0" smtClean="0"/>
              <a:t>APTC, </a:t>
            </a:r>
            <a:r>
              <a:rPr lang="en-US" dirty="0"/>
              <a:t>the individual may receive the excess amount as a tax </a:t>
            </a:r>
            <a:r>
              <a:rPr lang="en-US" dirty="0" smtClean="0"/>
              <a:t>credit. </a:t>
            </a:r>
            <a:r>
              <a:rPr lang="en-US" dirty="0"/>
              <a:t>On the other hand, if the </a:t>
            </a:r>
            <a:r>
              <a:rPr lang="en-US" dirty="0" smtClean="0"/>
              <a:t>amount of the premium </a:t>
            </a:r>
            <a:r>
              <a:rPr lang="en-US" dirty="0"/>
              <a:t>tax credit </a:t>
            </a:r>
            <a:r>
              <a:rPr lang="en-US" dirty="0" smtClean="0"/>
              <a:t>determined based on annual household income and family size </a:t>
            </a:r>
            <a:r>
              <a:rPr lang="en-US" dirty="0"/>
              <a:t>on the </a:t>
            </a:r>
            <a:r>
              <a:rPr lang="en-US" dirty="0" smtClean="0"/>
              <a:t>tax return </a:t>
            </a:r>
            <a:r>
              <a:rPr lang="en-US" dirty="0"/>
              <a:t>is less than the amount of the advance payment of the premium tax credit, the individual will </a:t>
            </a:r>
            <a:r>
              <a:rPr lang="en-US" dirty="0" smtClean="0"/>
              <a:t>be responsible for repayment of the </a:t>
            </a:r>
            <a:r>
              <a:rPr lang="en-US" dirty="0"/>
              <a:t>excess amount via the tax return, subject to statutory caps.</a:t>
            </a:r>
          </a:p>
          <a:p>
            <a:pPr>
              <a:lnSpc>
                <a:spcPct val="110000"/>
              </a:lnSpc>
              <a:spcBef>
                <a:spcPts val="502"/>
              </a:spcBef>
            </a:pPr>
            <a:r>
              <a:rPr lang="en-US" dirty="0"/>
              <a:t>The </a:t>
            </a:r>
            <a:r>
              <a:rPr lang="en-US" dirty="0" smtClean="0"/>
              <a:t>Marketplace </a:t>
            </a:r>
            <a:r>
              <a:rPr lang="en-US" dirty="0"/>
              <a:t>will provide documentation to the tax filer and to the IRS that will support the reconciliation process, in the same way that an employer or bank provides a Form W-2 or Form 1099. You should report </a:t>
            </a:r>
            <a:r>
              <a:rPr lang="en-US" dirty="0" smtClean="0"/>
              <a:t>all changes to the information in your application (such as marriage</a:t>
            </a:r>
            <a:r>
              <a:rPr lang="en-US" dirty="0"/>
              <a:t>, divorce, </a:t>
            </a:r>
            <a:r>
              <a:rPr lang="en-US" dirty="0" smtClean="0"/>
              <a:t>birth, eligibility for affordable employer coverage, and increases and decreases in household income), as </a:t>
            </a:r>
            <a:r>
              <a:rPr lang="en-US" dirty="0"/>
              <a:t>soon as possible to </a:t>
            </a:r>
            <a:r>
              <a:rPr lang="en-US" dirty="0" smtClean="0"/>
              <a:t>avoid owing money after reconciliation on your tax return.</a:t>
            </a:r>
            <a:endParaRPr lang="en-US" dirty="0"/>
          </a:p>
        </p:txBody>
      </p:sp>
      <p:sp>
        <p:nvSpPr>
          <p:cNvPr id="6" name="Slide Number Placeholder 5"/>
          <p:cNvSpPr>
            <a:spLocks noGrp="1"/>
          </p:cNvSpPr>
          <p:nvPr>
            <p:ph type="sldNum" sz="quarter" idx="12"/>
          </p:nvPr>
        </p:nvSpPr>
        <p:spPr/>
        <p:txBody>
          <a:bodyPr/>
          <a:lstStyle/>
          <a:p>
            <a:fld id="{5E64BDDF-6235-4F77-BA63-72C44C840117}" type="slidenum">
              <a:rPr lang="en-US" smtClean="0"/>
              <a:t>20</a:t>
            </a:fld>
            <a:endParaRPr lang="en-US" dirty="0"/>
          </a:p>
        </p:txBody>
      </p:sp>
    </p:spTree>
    <p:extLst>
      <p:ext uri="{BB962C8B-B14F-4D97-AF65-F5344CB8AC3E}">
        <p14:creationId xmlns:p14="http://schemas.microsoft.com/office/powerpoint/2010/main" val="38291280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415797"/>
            <a:ext cx="6400799" cy="3990591"/>
          </a:xfrm>
        </p:spPr>
        <p:txBody>
          <a:bodyPr>
            <a:normAutofit fontScale="85000" lnSpcReduction="20000"/>
          </a:bodyPr>
          <a:lstStyle/>
          <a:p>
            <a:pPr>
              <a:lnSpc>
                <a:spcPct val="120000"/>
              </a:lnSpc>
            </a:pPr>
            <a:r>
              <a:rPr lang="en-US" dirty="0"/>
              <a:t>Cost sharing means any expenditure required by or on behalf of an enrollee with respect to essential health benefits (</a:t>
            </a:r>
            <a:r>
              <a:rPr lang="en-US" dirty="0" smtClean="0"/>
              <a:t>EHBs), </a:t>
            </a:r>
            <a:r>
              <a:rPr lang="en-US" dirty="0"/>
              <a:t>including deductibles, coinsurance, copayments, or similar charges. Cost sharing excludes premiums, balance billing amounts for non-network providers, and spending for non-covered services</a:t>
            </a:r>
            <a:r>
              <a:rPr lang="en-US" dirty="0" smtClean="0"/>
              <a:t>. Cost-sharing </a:t>
            </a:r>
            <a:r>
              <a:rPr lang="en-US" dirty="0"/>
              <a:t>reductions are available to </a:t>
            </a:r>
            <a:r>
              <a:rPr lang="en-US" dirty="0" smtClean="0"/>
              <a:t>help reduce your out-of-pocket</a:t>
            </a:r>
            <a:r>
              <a:rPr lang="en-US" baseline="0" dirty="0" smtClean="0"/>
              <a:t> expenses, including deductibles, copayments,</a:t>
            </a:r>
            <a:r>
              <a:rPr lang="en-US" dirty="0" smtClean="0"/>
              <a:t> and coinsurance.</a:t>
            </a:r>
            <a:endParaRPr lang="en-US" dirty="0"/>
          </a:p>
          <a:p>
            <a:pPr marL="0" lvl="1" defTabSz="916450">
              <a:lnSpc>
                <a:spcPct val="120000"/>
              </a:lnSpc>
              <a:defRPr/>
            </a:pPr>
            <a:r>
              <a:rPr lang="en-US" dirty="0"/>
              <a:t>To be eligible for </a:t>
            </a:r>
            <a:r>
              <a:rPr lang="en-US" dirty="0" smtClean="0"/>
              <a:t>a cost-sharing reduction, you must </a:t>
            </a:r>
            <a:r>
              <a:rPr lang="en-US" dirty="0"/>
              <a:t>have a household income that is less than or equal to 250% of the </a:t>
            </a:r>
            <a:r>
              <a:rPr lang="en-US" dirty="0" smtClean="0"/>
              <a:t>federal poverty level </a:t>
            </a:r>
            <a:r>
              <a:rPr lang="en-US" dirty="0"/>
              <a:t>(FPL) which is </a:t>
            </a:r>
            <a:r>
              <a:rPr lang="en-US" dirty="0" smtClean="0">
                <a:latin typeface="Calibri" pitchFamily="34" charset="0"/>
                <a:cs typeface="Calibri" pitchFamily="34" charset="0"/>
              </a:rPr>
              <a:t>$60,625 </a:t>
            </a:r>
            <a:r>
              <a:rPr lang="en-US" dirty="0">
                <a:latin typeface="Calibri" pitchFamily="34" charset="0"/>
                <a:cs typeface="Calibri" pitchFamily="34" charset="0"/>
              </a:rPr>
              <a:t>annually for a family of 4 in </a:t>
            </a:r>
            <a:r>
              <a:rPr lang="en-US" dirty="0" smtClean="0">
                <a:latin typeface="Calibri" pitchFamily="34" charset="0"/>
                <a:cs typeface="Calibri" pitchFamily="34" charset="0"/>
              </a:rPr>
              <a:t>2016</a:t>
            </a:r>
            <a:r>
              <a:rPr lang="en-US" dirty="0" smtClean="0"/>
              <a:t>; </a:t>
            </a:r>
            <a:r>
              <a:rPr lang="en-US" dirty="0"/>
              <a:t>meet the requirements to enroll in a </a:t>
            </a:r>
            <a:r>
              <a:rPr lang="en-US" dirty="0" smtClean="0"/>
              <a:t>qualified health </a:t>
            </a:r>
            <a:r>
              <a:rPr lang="en-US" dirty="0"/>
              <a:t>plan through the </a:t>
            </a:r>
            <a:r>
              <a:rPr lang="en-US" dirty="0" smtClean="0"/>
              <a:t>Marketplace; receive </a:t>
            </a:r>
            <a:r>
              <a:rPr lang="en-US" dirty="0"/>
              <a:t>the </a:t>
            </a:r>
            <a:r>
              <a:rPr lang="en-US" dirty="0" smtClean="0"/>
              <a:t>premium tax credit; </a:t>
            </a:r>
            <a:r>
              <a:rPr lang="en-US" dirty="0"/>
              <a:t>and enroll in a </a:t>
            </a:r>
            <a:r>
              <a:rPr lang="en-US" dirty="0" smtClean="0"/>
              <a:t>Silver-level </a:t>
            </a:r>
            <a:r>
              <a:rPr lang="en-US" dirty="0"/>
              <a:t>plan through the Marketplace.</a:t>
            </a:r>
          </a:p>
          <a:p>
            <a:pPr>
              <a:lnSpc>
                <a:spcPct val="120000"/>
              </a:lnSpc>
            </a:pPr>
            <a:r>
              <a:rPr lang="en-US" dirty="0"/>
              <a:t>There are 3 levels of cost-sharing reductions: </a:t>
            </a:r>
          </a:p>
          <a:p>
            <a:pPr marL="174611" indent="-174611">
              <a:lnSpc>
                <a:spcPct val="120000"/>
              </a:lnSpc>
              <a:buFont typeface="Wingdings" panose="05000000000000000000" pitchFamily="2" charset="2"/>
              <a:buChar char="§"/>
            </a:pPr>
            <a:r>
              <a:rPr lang="en-US" dirty="0"/>
              <a:t>If your income is between 100% and 150% </a:t>
            </a:r>
            <a:r>
              <a:rPr lang="en-US" dirty="0" smtClean="0"/>
              <a:t>FPL ($24,250-$36,375* for a family of 4 in 2016), </a:t>
            </a:r>
            <a:r>
              <a:rPr lang="en-US" dirty="0"/>
              <a:t>the actuarial value (AV) of your Silver-level plan is approximately 94% (you pay </a:t>
            </a:r>
            <a:r>
              <a:rPr lang="en-US" dirty="0" smtClean="0"/>
              <a:t>6% for </a:t>
            </a:r>
            <a:r>
              <a:rPr lang="en-US" dirty="0"/>
              <a:t>covered services). </a:t>
            </a:r>
          </a:p>
          <a:p>
            <a:pPr marL="174611" indent="-174611">
              <a:lnSpc>
                <a:spcPct val="120000"/>
              </a:lnSpc>
              <a:buFont typeface="Wingdings" panose="05000000000000000000" pitchFamily="2" charset="2"/>
              <a:buChar char="§"/>
            </a:pPr>
            <a:r>
              <a:rPr lang="en-US" dirty="0"/>
              <a:t>If your income is between 150% and 200% </a:t>
            </a:r>
            <a:r>
              <a:rPr lang="en-US" dirty="0" smtClean="0"/>
              <a:t>FPL ($36,375-$48,500* for a family of 4 in 2016), </a:t>
            </a:r>
            <a:r>
              <a:rPr lang="en-US" dirty="0"/>
              <a:t>the AV of your Silver-level plan is approximately 87% (you pay 13% for covered services). </a:t>
            </a:r>
          </a:p>
          <a:p>
            <a:pPr marL="174611" indent="-174611">
              <a:lnSpc>
                <a:spcPct val="120000"/>
              </a:lnSpc>
              <a:buFont typeface="Wingdings" panose="05000000000000000000" pitchFamily="2" charset="2"/>
              <a:buChar char="§"/>
            </a:pPr>
            <a:r>
              <a:rPr lang="en-US" dirty="0"/>
              <a:t>If your income is between 200% </a:t>
            </a:r>
            <a:r>
              <a:rPr lang="en-US" dirty="0" smtClean="0"/>
              <a:t>and </a:t>
            </a:r>
            <a:r>
              <a:rPr lang="en-US" dirty="0"/>
              <a:t>250% </a:t>
            </a:r>
            <a:r>
              <a:rPr lang="en-US" dirty="0" smtClean="0"/>
              <a:t>FPL ($48,500-$60,625* for a family of 4 in 2016), </a:t>
            </a:r>
            <a:r>
              <a:rPr lang="en-US" dirty="0"/>
              <a:t>the AV of your Silver-level plan is approximately 73% (you pay 27% for covered services). </a:t>
            </a:r>
            <a:endParaRPr lang="en-US" dirty="0" smtClean="0"/>
          </a:p>
          <a:p>
            <a:pPr defTabSz="912630">
              <a:lnSpc>
                <a:spcPct val="120000"/>
              </a:lnSpc>
              <a:defRPr/>
            </a:pPr>
            <a:r>
              <a:rPr lang="en-US" dirty="0" smtClean="0"/>
              <a:t>Members of federally recognized tribes, shareholders of Alaska Native regional and village corporations,</a:t>
            </a:r>
            <a:r>
              <a:rPr lang="en-US" baseline="0" dirty="0" smtClean="0"/>
              <a:t> California Indians, and persons of Indian descent who are eligible for services from the Indian Health Service, tribal programs, or urban Indian health programs, who purchase health insurance through the Marketplace (regardless of plan category like Bronze or Silver), </a:t>
            </a:r>
            <a:r>
              <a:rPr lang="en-US" dirty="0" smtClean="0"/>
              <a:t>don’t pay</a:t>
            </a:r>
            <a:r>
              <a:rPr lang="en-US" baseline="0" dirty="0" smtClean="0"/>
              <a:t> premiums and cost-sharing </a:t>
            </a:r>
            <a:r>
              <a:rPr lang="en-US" dirty="0" smtClean="0"/>
              <a:t>if </a:t>
            </a:r>
            <a:r>
              <a:rPr lang="en-US" dirty="0"/>
              <a:t>their income is under </a:t>
            </a:r>
            <a:r>
              <a:rPr lang="en-US" dirty="0" smtClean="0"/>
              <a:t>300% FPL, </a:t>
            </a:r>
            <a:r>
              <a:rPr lang="en-US" dirty="0"/>
              <a:t>which is roughly </a:t>
            </a:r>
            <a:r>
              <a:rPr lang="en-US" dirty="0" smtClean="0"/>
              <a:t>$</a:t>
            </a:r>
            <a:r>
              <a:rPr lang="en-US" dirty="0" smtClean="0">
                <a:effectLst/>
              </a:rPr>
              <a:t>72,750</a:t>
            </a:r>
            <a:r>
              <a:rPr lang="en-US" dirty="0" smtClean="0"/>
              <a:t> </a:t>
            </a:r>
            <a:r>
              <a:rPr lang="en-US" dirty="0"/>
              <a:t>for a family of </a:t>
            </a:r>
            <a:r>
              <a:rPr lang="en-US" dirty="0" smtClean="0"/>
              <a:t>4 in 2016</a:t>
            </a:r>
            <a:r>
              <a:rPr lang="en-US" baseline="0" dirty="0" smtClean="0"/>
              <a:t> </a:t>
            </a:r>
            <a:r>
              <a:rPr lang="en-US" dirty="0" smtClean="0"/>
              <a:t>($90</a:t>
            </a:r>
            <a:r>
              <a:rPr lang="en-US" dirty="0" smtClean="0">
                <a:effectLst/>
              </a:rPr>
              <a:t>,960 </a:t>
            </a:r>
            <a:r>
              <a:rPr lang="en-US" dirty="0" smtClean="0"/>
              <a:t>in Alaska and $83,670 in Hawaii).  </a:t>
            </a:r>
            <a:endParaRPr lang="en-US" dirty="0"/>
          </a:p>
          <a:p>
            <a:pPr defTabSz="912630">
              <a:lnSpc>
                <a:spcPct val="120000"/>
              </a:lnSpc>
              <a:defRPr/>
            </a:pPr>
            <a:r>
              <a:rPr lang="en-US" dirty="0" smtClean="0"/>
              <a:t>*Higher in Hawaii and Alaska.</a:t>
            </a:r>
            <a:endParaRPr lang="en-US" dirty="0"/>
          </a:p>
          <a:p>
            <a:pPr>
              <a:buFont typeface="Arial" pitchFamily="34" charset="0"/>
              <a:buNone/>
            </a:pPr>
            <a:endParaRPr lang="en-US" dirty="0"/>
          </a:p>
        </p:txBody>
      </p:sp>
      <p:sp>
        <p:nvSpPr>
          <p:cNvPr id="4" name="Slide Number Placeholder 3"/>
          <p:cNvSpPr>
            <a:spLocks noGrp="1"/>
          </p:cNvSpPr>
          <p:nvPr>
            <p:ph type="sldNum" sz="quarter" idx="10"/>
          </p:nvPr>
        </p:nvSpPr>
        <p:spPr/>
        <p:txBody>
          <a:bodyPr/>
          <a:lstStyle/>
          <a:p>
            <a:fld id="{69E08E8E-237C-40A9-BE2E-263B56C8B7CA}" type="slidenum">
              <a:rPr lang="en-US" smtClean="0"/>
              <a:pPr/>
              <a:t>21</a:t>
            </a:fld>
            <a:endParaRPr lang="en-US" dirty="0"/>
          </a:p>
        </p:txBody>
      </p:sp>
    </p:spTree>
    <p:extLst>
      <p:ext uri="{BB962C8B-B14F-4D97-AF65-F5344CB8AC3E}">
        <p14:creationId xmlns:p14="http://schemas.microsoft.com/office/powerpoint/2010/main" val="9181261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you’re a lawfully present immigrant, you may be eligible to enroll in private health insurance through the Marketplace. You may be eligible for lower costs on monthly premiums and lower out-of-pocket costs based on your household income and family size.</a:t>
            </a:r>
          </a:p>
          <a:p>
            <a:r>
              <a:rPr lang="en-US" b="1" dirty="0" smtClean="0"/>
              <a:t>If your annual income is between 100% and 400% of the federal poverty level (FPL) or below:</a:t>
            </a:r>
            <a:r>
              <a:rPr lang="en-US" dirty="0" smtClean="0"/>
              <a:t> Lawfully present immigrants with estimated household incomes between 100% and 400% of the FPL (</a:t>
            </a:r>
            <a:r>
              <a:rPr lang="en-US" sz="1200" dirty="0" smtClean="0">
                <a:latin typeface="Calibri" pitchFamily="34" charset="0"/>
                <a:ea typeface="ＭＳ Ｐゴシック" pitchFamily="34" charset="-128"/>
              </a:rPr>
              <a:t>about $24,300 for a family of 4 in 2016 [higher in Alaska and Hawaii])</a:t>
            </a:r>
            <a:r>
              <a:rPr lang="en-US" dirty="0" smtClean="0"/>
              <a:t> may be eligible for tax credits that can be used immediately to reduce monthly premiums for insurance bought in the Marketplace.</a:t>
            </a:r>
          </a:p>
          <a:p>
            <a:r>
              <a:rPr lang="en-US" b="1" dirty="0" smtClean="0"/>
              <a:t>If your annual household income is below 100% FPL:</a:t>
            </a:r>
            <a:r>
              <a:rPr lang="en-US" dirty="0" smtClean="0"/>
              <a:t> Lawfully present immigrants with estimated 2016 household income under 100% of the FPL (about $11,880 a year as a single person or about $24,300 for a family of 4 (higher in Alaska and Hawaii) who aren’t eligible for Medicaid based on their immigration status can be eligible for tax credits and lower out-of-pocket costs for private insurance through the Marketplace if they meet all other eligibility requirements.</a:t>
            </a:r>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22</a:t>
            </a:fld>
            <a:endParaRPr lang="en-US" dirty="0"/>
          </a:p>
        </p:txBody>
      </p:sp>
    </p:spTree>
    <p:extLst>
      <p:ext uri="{BB962C8B-B14F-4D97-AF65-F5344CB8AC3E}">
        <p14:creationId xmlns:p14="http://schemas.microsoft.com/office/powerpoint/2010/main" val="24289202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a:xfrm>
            <a:off x="778933" y="4338320"/>
            <a:ext cx="5374640" cy="4105910"/>
          </a:xfrm>
        </p:spPr>
        <p:txBody>
          <a:bodyPr>
            <a:noAutofit/>
          </a:bodyPr>
          <a:lstStyle/>
          <a:p>
            <a:pPr>
              <a:spcBef>
                <a:spcPts val="611"/>
              </a:spcBef>
            </a:pPr>
            <a:r>
              <a:rPr lang="en-US" dirty="0" smtClean="0"/>
              <a:t>As of September</a:t>
            </a:r>
            <a:r>
              <a:rPr lang="en-US" baseline="0" dirty="0" smtClean="0"/>
              <a:t> </a:t>
            </a:r>
            <a:r>
              <a:rPr lang="en-US" dirty="0" smtClean="0"/>
              <a:t>2016, the following states and the District of Columbia elected to expand Medicaid coverage, including Alaska, Arizona, Arkansas, California, Colorado, Connecticut, Delaware, Hawaii, Illinois, Indiana, Iowa, Kentucky, Louisiana, Maryland, Massachusetts, Michigan, Minnesota, Montana,</a:t>
            </a:r>
            <a:r>
              <a:rPr lang="en-US" baseline="0" dirty="0" smtClean="0"/>
              <a:t> </a:t>
            </a:r>
            <a:r>
              <a:rPr lang="en-US" dirty="0" smtClean="0"/>
              <a:t>Nevada, New Hampshire, New Jersey, New Mexico, New York, North Dakota, Ohio, Oregon, Pennsylvania, Rhode Island, Vermont, Washington, and West Virginia. Adoption</a:t>
            </a:r>
            <a:r>
              <a:rPr lang="en-US" baseline="0" dirty="0" smtClean="0"/>
              <a:t> is under discussion in Utah.</a:t>
            </a:r>
            <a:endParaRPr lang="en-US" dirty="0" smtClean="0"/>
          </a:p>
          <a:p>
            <a:pPr>
              <a:spcBef>
                <a:spcPts val="611"/>
              </a:spcBef>
            </a:pPr>
            <a:r>
              <a:rPr lang="en-US" dirty="0" smtClean="0"/>
              <a:t>The remaining states haven’t expanded their Medicaid programs to date, but could expand Medicaid in the future. </a:t>
            </a:r>
          </a:p>
          <a:p>
            <a:pPr>
              <a:spcBef>
                <a:spcPts val="611"/>
              </a:spcBef>
            </a:pPr>
            <a:r>
              <a:rPr lang="en-US" dirty="0" smtClean="0"/>
              <a:t>Under the law, the federal government will pay states all of the costs for newly eligible people for the first 3 years. It will pay no less than 90% of the costs in the future.</a:t>
            </a:r>
          </a:p>
          <a:p>
            <a:pPr>
              <a:spcBef>
                <a:spcPts val="611"/>
              </a:spcBef>
            </a:pPr>
            <a:r>
              <a:rPr lang="en-US" dirty="0" smtClean="0"/>
              <a:t>States are continuing to make coverage decisions. States may also drop their Medicaid expansion coverage at a later time without a federal penalty.</a:t>
            </a:r>
          </a:p>
          <a:p>
            <a:pPr>
              <a:spcBef>
                <a:spcPts val="611"/>
              </a:spcBef>
            </a:pPr>
            <a:r>
              <a:rPr lang="en-US" dirty="0" smtClean="0"/>
              <a:t>This graphic</a:t>
            </a:r>
            <a:r>
              <a:rPr lang="en-US" baseline="0" dirty="0" smtClean="0"/>
              <a:t> can be accessed </a:t>
            </a:r>
            <a:r>
              <a:rPr lang="en-US" dirty="0"/>
              <a:t>at </a:t>
            </a:r>
            <a:r>
              <a:rPr lang="en-US" dirty="0" smtClean="0">
                <a:hlinkClick r:id="rId3"/>
              </a:rPr>
              <a:t>kff.org/health-reform/slide/current-status-of-the-medicaid-expansion-decision/</a:t>
            </a:r>
            <a:r>
              <a:rPr lang="en-US" dirty="0" smtClean="0"/>
              <a:t>. </a:t>
            </a:r>
            <a:endParaRPr lang="en-US" dirty="0"/>
          </a:p>
        </p:txBody>
      </p:sp>
      <p:sp>
        <p:nvSpPr>
          <p:cNvPr id="2" name="Slide Number Placeholder 1"/>
          <p:cNvSpPr>
            <a:spLocks noGrp="1"/>
          </p:cNvSpPr>
          <p:nvPr>
            <p:ph type="sldNum" sz="quarter" idx="10"/>
          </p:nvPr>
        </p:nvSpPr>
        <p:spPr/>
        <p:txBody>
          <a:bodyPr/>
          <a:lstStyle/>
          <a:p>
            <a:fld id="{EFA87BB9-CDB7-42F1-A4FD-32CAE01FAC8B}"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22868654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9468" y="4415791"/>
            <a:ext cx="6309360" cy="3737609"/>
          </a:xfrm>
        </p:spPr>
        <p:txBody>
          <a:bodyPr>
            <a:normAutofit/>
          </a:bodyPr>
          <a:lstStyle/>
          <a:p>
            <a:r>
              <a:rPr lang="en-US" sz="1100" dirty="0"/>
              <a:t>Immigrants who are “qualified non-citizens” are generally </a:t>
            </a:r>
            <a:r>
              <a:rPr lang="en-US" sz="1100" dirty="0" smtClean="0"/>
              <a:t>not eligible </a:t>
            </a:r>
            <a:r>
              <a:rPr lang="en-US" sz="1100" dirty="0"/>
              <a:t>for </a:t>
            </a:r>
            <a:r>
              <a:rPr lang="en-US" sz="1100" dirty="0" smtClean="0"/>
              <a:t>full Medicaid </a:t>
            </a:r>
            <a:r>
              <a:rPr lang="en-US" sz="1100" dirty="0"/>
              <a:t>and Children’s Health Insurance Program (CHIP) </a:t>
            </a:r>
            <a:r>
              <a:rPr lang="en-US" sz="1100" dirty="0" smtClean="0"/>
              <a:t>coverage for 5 years. This </a:t>
            </a:r>
            <a:r>
              <a:rPr lang="en-US" sz="1100" dirty="0"/>
              <a:t>means they must wait 5 years after receiving “qualified” immigration status before being eligible for Medicaid and CHIP. There are </a:t>
            </a:r>
            <a:r>
              <a:rPr lang="en-US" sz="1100" dirty="0" smtClean="0"/>
              <a:t>however </a:t>
            </a:r>
            <a:r>
              <a:rPr lang="en-US" sz="1100" dirty="0"/>
              <a:t>some important </a:t>
            </a:r>
            <a:r>
              <a:rPr lang="en-US" sz="1100" dirty="0" smtClean="0"/>
              <a:t>exceptions. For example, asylees and refugees aren’t subject to the 5 year waiting period. </a:t>
            </a:r>
            <a:endParaRPr lang="en-US" sz="1100" dirty="0"/>
          </a:p>
          <a:p>
            <a:r>
              <a:rPr lang="en-US" sz="1100" dirty="0" smtClean="0"/>
              <a:t>Moreover, qualified non-citizens must be otherwise </a:t>
            </a:r>
            <a:r>
              <a:rPr lang="en-US" sz="1100" dirty="0"/>
              <a:t>eligible for Medicaid </a:t>
            </a:r>
            <a:r>
              <a:rPr lang="en-US" sz="1100" dirty="0" smtClean="0"/>
              <a:t>or CHIP </a:t>
            </a:r>
            <a:r>
              <a:rPr lang="en-US" sz="1100" dirty="0"/>
              <a:t>in the state (in other words, t</a:t>
            </a:r>
            <a:r>
              <a:rPr lang="en-US" sz="1100" dirty="0" smtClean="0"/>
              <a:t>hey </a:t>
            </a:r>
            <a:r>
              <a:rPr lang="en-US" sz="1100" dirty="0"/>
              <a:t>meet their state’s residency and income eligibility rules). </a:t>
            </a:r>
            <a:r>
              <a:rPr lang="en-US" sz="1100" dirty="0" smtClean="0"/>
              <a:t>Medicaid </a:t>
            </a:r>
            <a:r>
              <a:rPr lang="en-US" sz="1100" dirty="0"/>
              <a:t>coverage for individuals </a:t>
            </a:r>
            <a:r>
              <a:rPr lang="en-US" sz="1100" dirty="0" smtClean="0"/>
              <a:t>who are subject to but haven’t met </a:t>
            </a:r>
            <a:r>
              <a:rPr lang="en-US" sz="1100" dirty="0"/>
              <a:t>the 5-year waiting </a:t>
            </a:r>
            <a:r>
              <a:rPr lang="en-US" sz="1100" dirty="0" smtClean="0"/>
              <a:t>period, </a:t>
            </a:r>
            <a:r>
              <a:rPr lang="en-US" sz="1100" dirty="0"/>
              <a:t>and for those who </a:t>
            </a:r>
            <a:r>
              <a:rPr lang="en-US" sz="1100" dirty="0" smtClean="0"/>
              <a:t>don’t </a:t>
            </a:r>
            <a:r>
              <a:rPr lang="en-US" sz="1100" dirty="0"/>
              <a:t>meet the definition of </a:t>
            </a:r>
            <a:r>
              <a:rPr lang="en-US" sz="1100" dirty="0" smtClean="0"/>
              <a:t>qualified non-citizens is limited </a:t>
            </a:r>
            <a:r>
              <a:rPr lang="en-US" sz="1100" dirty="0"/>
              <a:t>to treatment of an emergency medical condition as described in section 1903(v)(2)(A) of the </a:t>
            </a:r>
            <a:r>
              <a:rPr lang="en-US" sz="1100" dirty="0" smtClean="0"/>
              <a:t>Act, unless the state has chosen to expand coverage to certain lawfully-residing individuals, as described below. </a:t>
            </a:r>
            <a:endParaRPr lang="en-US" sz="1100" dirty="0"/>
          </a:p>
          <a:p>
            <a:r>
              <a:rPr lang="en-US" sz="1100" dirty="0"/>
              <a:t>States may remove the 5-year waiting period and cover lawfully residing children and/or pregnant women who are otherwise eligible for </a:t>
            </a:r>
            <a:r>
              <a:rPr lang="en-US" sz="1100" dirty="0" smtClean="0"/>
              <a:t>the Medicaid program. </a:t>
            </a:r>
            <a:r>
              <a:rPr lang="en-US" sz="1100" dirty="0"/>
              <a:t>A child or pregnant woman is “lawfully residing” if lawfully present and otherwise eligible for Medicaid or CHIP in the state (including being a state resident). </a:t>
            </a:r>
          </a:p>
        </p:txBody>
      </p:sp>
      <p:sp>
        <p:nvSpPr>
          <p:cNvPr id="5" name="Slide Number Placeholder 4"/>
          <p:cNvSpPr>
            <a:spLocks noGrp="1"/>
          </p:cNvSpPr>
          <p:nvPr>
            <p:ph type="sldNum" sz="quarter" idx="11"/>
          </p:nvPr>
        </p:nvSpPr>
        <p:spPr/>
        <p:txBody>
          <a:bodyPr/>
          <a:lstStyle/>
          <a:p>
            <a:fld id="{EFA87BB9-CDB7-42F1-A4FD-32CAE01FAC8B}" type="slidenum">
              <a:rPr lang="en-US" smtClean="0"/>
              <a:pPr/>
              <a:t>24</a:t>
            </a:fld>
            <a:endParaRPr lang="en-US" dirty="0"/>
          </a:p>
        </p:txBody>
      </p:sp>
    </p:spTree>
    <p:extLst>
      <p:ext uri="{BB962C8B-B14F-4D97-AF65-F5344CB8AC3E}">
        <p14:creationId xmlns:p14="http://schemas.microsoft.com/office/powerpoint/2010/main" val="9829161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9468" y="4415791"/>
            <a:ext cx="6309360" cy="3737609"/>
          </a:xfrm>
        </p:spPr>
        <p:txBody>
          <a:bodyPr>
            <a:normAutofit/>
          </a:bodyPr>
          <a:lstStyle/>
          <a:p>
            <a:r>
              <a:rPr lang="en-US" sz="1100" dirty="0" smtClean="0"/>
              <a:t>States </a:t>
            </a:r>
            <a:r>
              <a:rPr lang="en-US" sz="1100" dirty="0"/>
              <a:t>may elect to cover these groups under Medicaid only or under both Medicaid and CHIP. The law </a:t>
            </a:r>
            <a:r>
              <a:rPr lang="en-US" sz="1100" dirty="0" smtClean="0"/>
              <a:t>doesn’t </a:t>
            </a:r>
            <a:r>
              <a:rPr lang="en-US" sz="1100" dirty="0"/>
              <a:t>permit </a:t>
            </a:r>
            <a:r>
              <a:rPr lang="en-US" sz="1100" dirty="0" smtClean="0"/>
              <a:t>states </a:t>
            </a:r>
            <a:r>
              <a:rPr lang="en-US" sz="1100" dirty="0"/>
              <a:t>to cover these new groups only </a:t>
            </a:r>
            <a:r>
              <a:rPr lang="en-US" sz="1100" dirty="0" smtClean="0"/>
              <a:t>un</a:t>
            </a:r>
            <a:r>
              <a:rPr lang="en-US" sz="1100" baseline="0" dirty="0" smtClean="0"/>
              <a:t>der </a:t>
            </a:r>
            <a:r>
              <a:rPr lang="en-US" sz="1100" dirty="0" smtClean="0"/>
              <a:t>CHIP, </a:t>
            </a:r>
            <a:r>
              <a:rPr lang="en-US" sz="1100" dirty="0"/>
              <a:t>without also extending the option to Medicaid. This option to provide Medicaid and CHIP coverage to lawfully residing children and/or pregnant women without a 5-year waiting period is already in effect in 29 states, plus the District of Columbia and the Commonwealth of the Northern Mariana Islands. Twenty of these states have chosen to cover lawfully residing children or pregnant women in CHIP (check here for status - insurekidsnow.gov/professionals/eligibility/lawfully_residing.htm).</a:t>
            </a:r>
          </a:p>
          <a:p>
            <a:r>
              <a:rPr lang="en-US" sz="1100" dirty="0" smtClean="0"/>
              <a:t>Applying </a:t>
            </a:r>
            <a:r>
              <a:rPr lang="en-US" sz="1100" dirty="0"/>
              <a:t>for Medicaid or CHIP, or getting help with health insurance costs in the Marketplace won’t affect someone’s chances of becoming a Lawful Permanent Resident or U.S. citizen. The one exception is for people receiving long-term care in an institution at government expense. These people may face barriers getting a </a:t>
            </a:r>
            <a:r>
              <a:rPr lang="en-US" sz="1100" dirty="0" smtClean="0"/>
              <a:t>Green Card</a:t>
            </a:r>
            <a:r>
              <a:rPr lang="en-US" sz="1100" dirty="0"/>
              <a:t>.</a:t>
            </a:r>
          </a:p>
        </p:txBody>
      </p:sp>
      <p:sp>
        <p:nvSpPr>
          <p:cNvPr id="5" name="Slide Number Placeholder 4"/>
          <p:cNvSpPr>
            <a:spLocks noGrp="1"/>
          </p:cNvSpPr>
          <p:nvPr>
            <p:ph type="sldNum" sz="quarter" idx="11"/>
          </p:nvPr>
        </p:nvSpPr>
        <p:spPr/>
        <p:txBody>
          <a:bodyPr/>
          <a:lstStyle/>
          <a:p>
            <a:fld id="{EFA87BB9-CDB7-42F1-A4FD-32CAE01FAC8B}" type="slidenum">
              <a:rPr lang="en-US" smtClean="0"/>
              <a:pPr/>
              <a:t>25</a:t>
            </a:fld>
            <a:endParaRPr lang="en-US" dirty="0"/>
          </a:p>
        </p:txBody>
      </p:sp>
    </p:spTree>
    <p:extLst>
      <p:ext uri="{BB962C8B-B14F-4D97-AF65-F5344CB8AC3E}">
        <p14:creationId xmlns:p14="http://schemas.microsoft.com/office/powerpoint/2010/main" val="15617159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a:xfrm>
            <a:off x="304800" y="4413568"/>
            <a:ext cx="6465148" cy="3809998"/>
          </a:xfrm>
        </p:spPr>
        <p:txBody>
          <a:bodyPr>
            <a:normAutofit fontScale="92500" lnSpcReduction="10000"/>
          </a:bodyPr>
          <a:lstStyle/>
          <a:p>
            <a:r>
              <a:rPr lang="en-US" dirty="0" smtClean="0"/>
              <a:t>The </a:t>
            </a:r>
            <a:r>
              <a:rPr lang="en-US" dirty="0"/>
              <a:t>Affordable Care Act established 3 new Medicaid eligibility groups that made health insurance available to millions of people who weren’t previously eligible. </a:t>
            </a:r>
          </a:p>
          <a:p>
            <a:pPr marL="232894" indent="-232894">
              <a:buFont typeface="+mj-lt"/>
              <a:buAutoNum type="arabicPeriod"/>
            </a:pPr>
            <a:r>
              <a:rPr lang="en-US" dirty="0"/>
              <a:t>The New Adult Group </a:t>
            </a:r>
            <a:r>
              <a:rPr lang="en-US" dirty="0" smtClean="0"/>
              <a:t>covers certain </a:t>
            </a:r>
            <a:r>
              <a:rPr lang="en-US" dirty="0"/>
              <a:t>individuals 19-64 with income below 133% of the FPL, including 19- and 20-year-old children. Children under 19 aren’t included in this group because they’re covered under other mandatory eligibility groups. To be eligible for the New Adult Group, individuals may not be entitled to or enrolled in Medicare, they can’t be eligible for any other mandatory Medicaid eligibility group, and they may not be pregnant at the time of enrollment. This group is a mandatory eligibility group that </a:t>
            </a:r>
            <a:r>
              <a:rPr lang="en-US" dirty="0" smtClean="0"/>
              <a:t>states can </a:t>
            </a:r>
            <a:r>
              <a:rPr lang="en-US" dirty="0"/>
              <a:t>elect to cover</a:t>
            </a:r>
            <a:r>
              <a:rPr lang="en-US" dirty="0" smtClean="0"/>
              <a:t>. To date, 31 states and the District of Columbia have expanded their programs to cover this group.</a:t>
            </a:r>
            <a:endParaRPr lang="en-US" dirty="0"/>
          </a:p>
          <a:p>
            <a:pPr marL="232894" indent="-232894">
              <a:buFont typeface="+mj-lt"/>
              <a:buAutoNum type="arabicPeriod"/>
            </a:pPr>
            <a:r>
              <a:rPr lang="en-US" dirty="0"/>
              <a:t>A second eligibility group created under the Affordable Care Act </a:t>
            </a:r>
            <a:r>
              <a:rPr lang="en-US" dirty="0" smtClean="0"/>
              <a:t>generally established Medicaid </a:t>
            </a:r>
            <a:r>
              <a:rPr lang="en-US" dirty="0"/>
              <a:t>coverage for individuals under 26 who were enrolled in Medicaid while they were either in foster care at 18 or when they “aged out” of foster care. </a:t>
            </a:r>
            <a:r>
              <a:rPr lang="en-US" dirty="0" smtClean="0"/>
              <a:t>There’s </a:t>
            </a:r>
            <a:r>
              <a:rPr lang="en-US" dirty="0"/>
              <a:t>no income or resource test for this eligibility </a:t>
            </a:r>
            <a:r>
              <a:rPr lang="en-US" dirty="0" smtClean="0"/>
              <a:t>group.</a:t>
            </a:r>
            <a:endParaRPr lang="en-US" dirty="0"/>
          </a:p>
          <a:p>
            <a:pPr marL="232894" indent="-232894">
              <a:buFont typeface="+mj-lt"/>
              <a:buAutoNum type="arabicPeriod"/>
            </a:pPr>
            <a:r>
              <a:rPr lang="en-US" dirty="0"/>
              <a:t>The third group is similar to the New Adult Group. Individuals in this group must be under 65, with income above 133% of the FPL, and can’t otherwise be eligible for another Medicaid group. Unlike the eligibility requirements for the New Adult Group, individuals in this optional group may be pregnant or may be eligible for Medicare. In addition, this group covers both children and adults who aren’t otherwise </a:t>
            </a:r>
            <a:r>
              <a:rPr lang="en-US" dirty="0" smtClean="0"/>
              <a:t>eligible for Medicaid.</a:t>
            </a:r>
            <a:endParaRPr lang="en-US" dirty="0"/>
          </a:p>
          <a:p>
            <a:r>
              <a:rPr lang="en-US" dirty="0" smtClean="0"/>
              <a:t>In states expanding </a:t>
            </a:r>
            <a:r>
              <a:rPr lang="en-US" dirty="0"/>
              <a:t>Medicaid, </a:t>
            </a:r>
            <a:r>
              <a:rPr lang="en-US" dirty="0" smtClean="0"/>
              <a:t>individuals will </a:t>
            </a:r>
            <a:r>
              <a:rPr lang="en-US" dirty="0"/>
              <a:t>probably qualify if </a:t>
            </a:r>
            <a:r>
              <a:rPr lang="en-US" dirty="0" smtClean="0"/>
              <a:t>they </a:t>
            </a:r>
            <a:r>
              <a:rPr lang="en-US" dirty="0"/>
              <a:t>make up to about $</a:t>
            </a:r>
            <a:r>
              <a:rPr lang="en-US" dirty="0" smtClean="0"/>
              <a:t>16,394 </a:t>
            </a:r>
            <a:r>
              <a:rPr lang="en-US" dirty="0"/>
              <a:t>a year for </a:t>
            </a:r>
            <a:r>
              <a:rPr lang="en-US" dirty="0" smtClean="0"/>
              <a:t>one </a:t>
            </a:r>
            <a:r>
              <a:rPr lang="en-US" dirty="0"/>
              <a:t>person ($</a:t>
            </a:r>
            <a:r>
              <a:rPr lang="en-US" dirty="0" smtClean="0"/>
              <a:t>33,534 </a:t>
            </a:r>
            <a:r>
              <a:rPr lang="en-US" dirty="0"/>
              <a:t>for a family </a:t>
            </a:r>
            <a:r>
              <a:rPr lang="en-US" dirty="0" smtClean="0"/>
              <a:t>4). </a:t>
            </a:r>
          </a:p>
          <a:p>
            <a:r>
              <a:rPr lang="en-US" b="1" dirty="0" smtClean="0"/>
              <a:t>NOTE</a:t>
            </a:r>
            <a:r>
              <a:rPr lang="en-US" b="1" dirty="0"/>
              <a:t>:</a:t>
            </a:r>
            <a:r>
              <a:rPr lang="en-US" dirty="0"/>
              <a:t> The Medicaid expansion up to 133% of the FPL resulted in a number of states needing to transition children 6-18 between 100-133% of the FPL that were previously covered in separate Children’s Health Insurance Programs to Medicaid.</a:t>
            </a:r>
          </a:p>
        </p:txBody>
      </p:sp>
      <p:sp>
        <p:nvSpPr>
          <p:cNvPr id="4" name="Slide Number Placeholder 5"/>
          <p:cNvSpPr>
            <a:spLocks noGrp="1"/>
          </p:cNvSpPr>
          <p:nvPr>
            <p:ph type="sldNum" sz="quarter" idx="5"/>
          </p:nvPr>
        </p:nvSpPr>
        <p:spPr>
          <a:xfrm>
            <a:off x="3970941" y="8829966"/>
            <a:ext cx="3037840" cy="464820"/>
          </a:xfrm>
        </p:spPr>
        <p:txBody>
          <a:bodyPr/>
          <a:lstStyle/>
          <a:p>
            <a:fld id="{5E64BDDF-6235-4F77-BA63-72C44C840117}" type="slidenum">
              <a:rPr lang="en-US" smtClean="0">
                <a:solidFill>
                  <a:prstClr val="black"/>
                </a:solidFill>
                <a:latin typeface="Calibri"/>
              </a:rPr>
              <a:pPr/>
              <a:t>26</a:t>
            </a:fld>
            <a:endParaRPr lang="en-US" dirty="0">
              <a:solidFill>
                <a:prstClr val="black"/>
              </a:solidFill>
              <a:latin typeface="Calibri"/>
            </a:endParaRPr>
          </a:p>
        </p:txBody>
      </p:sp>
    </p:spTree>
    <p:extLst>
      <p:ext uri="{BB962C8B-B14F-4D97-AF65-F5344CB8AC3E}">
        <p14:creationId xmlns:p14="http://schemas.microsoft.com/office/powerpoint/2010/main" val="13910258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a:lnSpc>
                <a:spcPct val="120000"/>
              </a:lnSpc>
            </a:pPr>
            <a:r>
              <a:rPr lang="en-US" dirty="0"/>
              <a:t>The term “qualified non-citizen” </a:t>
            </a:r>
            <a:r>
              <a:rPr lang="en-US" dirty="0" smtClean="0"/>
              <a:t>includes but isn’t limited to the following: </a:t>
            </a:r>
          </a:p>
          <a:p>
            <a:pPr marL="232910" indent="-232910">
              <a:lnSpc>
                <a:spcPct val="120000"/>
              </a:lnSpc>
              <a:buFont typeface="Wingdings" panose="05000000000000000000" pitchFamily="2" charset="2"/>
              <a:buChar char="§"/>
            </a:pPr>
            <a:r>
              <a:rPr lang="en-US" dirty="0" smtClean="0"/>
              <a:t>Lawful </a:t>
            </a:r>
            <a:r>
              <a:rPr lang="en-US" dirty="0"/>
              <a:t>Permanent Residents (LPR/Green Card Holder</a:t>
            </a:r>
            <a:r>
              <a:rPr lang="en-US" dirty="0" smtClean="0"/>
              <a:t>)</a:t>
            </a:r>
          </a:p>
          <a:p>
            <a:pPr marL="232910" indent="-232910">
              <a:lnSpc>
                <a:spcPct val="120000"/>
              </a:lnSpc>
              <a:buFont typeface="Wingdings" panose="05000000000000000000" pitchFamily="2" charset="2"/>
              <a:buChar char="§"/>
            </a:pPr>
            <a:r>
              <a:rPr lang="en-US" dirty="0" smtClean="0"/>
              <a:t>Asylees</a:t>
            </a:r>
          </a:p>
          <a:p>
            <a:pPr marL="232910" indent="-232910">
              <a:lnSpc>
                <a:spcPct val="120000"/>
              </a:lnSpc>
              <a:buFont typeface="Wingdings" panose="05000000000000000000" pitchFamily="2" charset="2"/>
              <a:buChar char="§"/>
            </a:pPr>
            <a:r>
              <a:rPr lang="en-US" dirty="0" smtClean="0"/>
              <a:t>Refugees </a:t>
            </a:r>
          </a:p>
          <a:p>
            <a:pPr marL="232910" indent="-232910">
              <a:lnSpc>
                <a:spcPct val="120000"/>
              </a:lnSpc>
              <a:buFont typeface="Wingdings" panose="05000000000000000000" pitchFamily="2" charset="2"/>
              <a:buChar char="§"/>
            </a:pPr>
            <a:r>
              <a:rPr lang="en-US" dirty="0" smtClean="0"/>
              <a:t>Cuban/Haitian entrants </a:t>
            </a:r>
          </a:p>
          <a:p>
            <a:pPr marL="232910" indent="-232910">
              <a:lnSpc>
                <a:spcPct val="120000"/>
              </a:lnSpc>
              <a:buFont typeface="Wingdings" panose="05000000000000000000" pitchFamily="2" charset="2"/>
              <a:buChar char="§"/>
            </a:pPr>
            <a:r>
              <a:rPr lang="en-US" dirty="0" smtClean="0"/>
              <a:t>Paroled </a:t>
            </a:r>
            <a:r>
              <a:rPr lang="en-US" dirty="0"/>
              <a:t>into the U.S. for at least </a:t>
            </a:r>
            <a:r>
              <a:rPr lang="en-US" dirty="0" smtClean="0"/>
              <a:t>1 year</a:t>
            </a:r>
          </a:p>
          <a:p>
            <a:pPr marL="232910" indent="-232910">
              <a:lnSpc>
                <a:spcPct val="120000"/>
              </a:lnSpc>
              <a:buFont typeface="Wingdings" panose="05000000000000000000" pitchFamily="2" charset="2"/>
              <a:buChar char="§"/>
            </a:pPr>
            <a:r>
              <a:rPr lang="en-US" dirty="0" smtClean="0"/>
              <a:t>Conditional </a:t>
            </a:r>
            <a:r>
              <a:rPr lang="en-US" dirty="0"/>
              <a:t>entrant granted before </a:t>
            </a:r>
            <a:r>
              <a:rPr lang="en-US" dirty="0" smtClean="0"/>
              <a:t>1980 </a:t>
            </a:r>
          </a:p>
          <a:p>
            <a:pPr marL="232910" indent="-232910">
              <a:lnSpc>
                <a:spcPct val="120000"/>
              </a:lnSpc>
              <a:buFont typeface="Wingdings" panose="05000000000000000000" pitchFamily="2" charset="2"/>
              <a:buChar char="§"/>
            </a:pPr>
            <a:r>
              <a:rPr lang="en-US" dirty="0" smtClean="0"/>
              <a:t>Battered </a:t>
            </a:r>
            <a:r>
              <a:rPr lang="en-US" dirty="0"/>
              <a:t>non-citizens, spouses, children, or </a:t>
            </a:r>
            <a:r>
              <a:rPr lang="en-US" dirty="0" smtClean="0"/>
              <a:t>parents, pending or approved petition</a:t>
            </a:r>
            <a:endParaRPr lang="en-US" dirty="0"/>
          </a:p>
          <a:p>
            <a:pPr marL="228600" marR="0" lvl="0" indent="-228600" algn="l" defTabSz="914400" rtl="0" eaLnBrk="1" fontAlgn="auto" latinLnBrk="0" hangingPunct="1">
              <a:lnSpc>
                <a:spcPct val="120000"/>
              </a:lnSpc>
              <a:spcAft>
                <a:spcPts val="0"/>
              </a:spcAft>
              <a:buClrTx/>
              <a:buSzTx/>
              <a:buFont typeface="Wingdings" panose="05000000000000000000" pitchFamily="2" charset="2"/>
              <a:buChar char="§"/>
              <a:tabLst/>
              <a:defRPr/>
            </a:pPr>
            <a:r>
              <a:rPr lang="en-US" dirty="0" smtClean="0"/>
              <a:t>Victims </a:t>
            </a:r>
            <a:r>
              <a:rPr lang="en-US" dirty="0"/>
              <a:t>of trafficking and his or her spouse, child, sibling, or parent or individuals with a </a:t>
            </a:r>
            <a:r>
              <a:rPr lang="en-US" dirty="0" smtClean="0"/>
              <a:t>pending application for a victim of trafficking visa</a:t>
            </a:r>
          </a:p>
          <a:p>
            <a:pPr marL="228600" marR="0" lvl="0" indent="-228600" algn="l" defTabSz="914400" rtl="0" eaLnBrk="1" fontAlgn="auto" latinLnBrk="0" hangingPunct="1">
              <a:lnSpc>
                <a:spcPct val="120000"/>
              </a:lnSpc>
              <a:spcAft>
                <a:spcPts val="0"/>
              </a:spcAft>
              <a:buClrTx/>
              <a:buSzTx/>
              <a:buFont typeface="Wingdings" panose="05000000000000000000" pitchFamily="2" charset="2"/>
              <a:buChar char="§"/>
              <a:tabLst/>
              <a:defRPr/>
            </a:pPr>
            <a:r>
              <a:rPr kumimoji="0" lang="en-US" sz="1200" b="0" i="0" u="none" strike="noStrike" kern="1200" cap="none" spc="0" normalizeH="0" baseline="0" noProof="0" dirty="0" smtClean="0">
                <a:ln>
                  <a:noFill/>
                </a:ln>
                <a:solidFill>
                  <a:prstClr val="black"/>
                </a:solidFill>
                <a:effectLst/>
                <a:uLnTx/>
                <a:uFillTx/>
                <a:latin typeface="Calibri"/>
                <a:ea typeface="+mn-ea"/>
                <a:cs typeface="+mn-cs"/>
              </a:rPr>
              <a:t>Lawful Permanent Residents who adjusted from a status exempt from the 5-year ban</a:t>
            </a:r>
          </a:p>
          <a:p>
            <a:pPr marL="228600" marR="0" lvl="0" indent="-228600" algn="l" defTabSz="914400" rtl="0" eaLnBrk="1" fontAlgn="auto" latinLnBrk="0" hangingPunct="1">
              <a:lnSpc>
                <a:spcPct val="120000"/>
              </a:lnSpc>
              <a:spcAft>
                <a:spcPts val="0"/>
              </a:spcAft>
              <a:buClrTx/>
              <a:buSzTx/>
              <a:buFont typeface="Wingdings" panose="05000000000000000000" pitchFamily="2" charset="2"/>
              <a:buChar char="§"/>
              <a:tabLst/>
              <a:defRPr/>
            </a:pPr>
            <a:r>
              <a:rPr kumimoji="0" lang="en-US" sz="1200" b="0" i="0" u="none" strike="noStrike" kern="1200" cap="none" spc="0" normalizeH="0" baseline="0" noProof="0" dirty="0" smtClean="0">
                <a:ln>
                  <a:noFill/>
                </a:ln>
                <a:solidFill>
                  <a:prstClr val="black"/>
                </a:solidFill>
                <a:effectLst/>
                <a:uLnTx/>
                <a:uFillTx/>
                <a:latin typeface="Calibri"/>
                <a:ea typeface="+mn-ea"/>
                <a:cs typeface="+mn-cs"/>
              </a:rPr>
              <a:t>Veterans or active duty military, and their spouses or unmarried dependents who also have a “qualified non-citizen” status </a:t>
            </a:r>
          </a:p>
          <a:p>
            <a:pPr marL="228600" marR="0" lvl="0" indent="-228600" algn="l" defTabSz="914400" rtl="0" eaLnBrk="1" fontAlgn="auto" latinLnBrk="0" hangingPunct="1">
              <a:lnSpc>
                <a:spcPct val="120000"/>
              </a:lnSpc>
              <a:spcAft>
                <a:spcPts val="0"/>
              </a:spcAft>
              <a:buClrTx/>
              <a:buSzTx/>
              <a:buFont typeface="Wingdings" panose="05000000000000000000" pitchFamily="2" charset="2"/>
              <a:buChar char="§"/>
              <a:tabLst/>
              <a:defRPr/>
            </a:pPr>
            <a:r>
              <a:rPr kumimoji="0" lang="en-US" sz="1200" b="0" i="0" u="none" strike="noStrike" kern="1200" cap="none" spc="0" normalizeH="0" baseline="0" noProof="0" dirty="0" smtClean="0">
                <a:ln>
                  <a:noFill/>
                </a:ln>
                <a:solidFill>
                  <a:prstClr val="black"/>
                </a:solidFill>
                <a:effectLst/>
                <a:uLnTx/>
                <a:uFillTx/>
                <a:latin typeface="Calibri"/>
                <a:ea typeface="+mn-ea"/>
                <a:cs typeface="+mn-cs"/>
              </a:rPr>
              <a:t>Granted withholding of deportation or removal</a:t>
            </a:r>
          </a:p>
          <a:p>
            <a:pPr marL="228600" marR="0" lvl="0" indent="-228600" algn="l" defTabSz="914400" rtl="0" eaLnBrk="1" fontAlgn="auto" latinLnBrk="0" hangingPunct="1">
              <a:lnSpc>
                <a:spcPct val="120000"/>
              </a:lnSpc>
              <a:spcAft>
                <a:spcPts val="0"/>
              </a:spcAft>
              <a:buClrTx/>
              <a:buSzTx/>
              <a:buFont typeface="Wingdings" panose="05000000000000000000" pitchFamily="2" charset="2"/>
              <a:buChar char="§"/>
              <a:tabLst/>
              <a:defRPr/>
            </a:pPr>
            <a:r>
              <a:rPr kumimoji="0" lang="en-US" sz="1200" b="0" i="0" u="none" strike="noStrike" kern="1200" cap="none" spc="0" normalizeH="0" baseline="0" noProof="0" dirty="0" smtClean="0">
                <a:ln>
                  <a:noFill/>
                </a:ln>
                <a:solidFill>
                  <a:prstClr val="black"/>
                </a:solidFill>
                <a:effectLst/>
                <a:uLnTx/>
                <a:uFillTx/>
                <a:latin typeface="Calibri"/>
                <a:ea typeface="+mn-ea"/>
                <a:cs typeface="+mn-cs"/>
              </a:rPr>
              <a:t>Certain Amerasian immigrants </a:t>
            </a:r>
          </a:p>
          <a:p>
            <a:pPr marL="228600" marR="0" lvl="0" indent="-228600" algn="l" defTabSz="914400" rtl="0" eaLnBrk="1" fontAlgn="auto" latinLnBrk="0" hangingPunct="1">
              <a:lnSpc>
                <a:spcPct val="120000"/>
              </a:lnSpc>
              <a:spcAft>
                <a:spcPts val="0"/>
              </a:spcAft>
              <a:buClrTx/>
              <a:buSzTx/>
              <a:buFont typeface="Wingdings" panose="05000000000000000000" pitchFamily="2" charset="2"/>
              <a:buChar char="§"/>
              <a:tabLst/>
              <a:defRPr/>
            </a:pPr>
            <a:r>
              <a:rPr kumimoji="0" lang="en-US" sz="1200" b="0" i="0" u="none" strike="noStrike" kern="1200" cap="none" spc="0" normalizeH="0" baseline="0" noProof="0" dirty="0" smtClean="0">
                <a:ln>
                  <a:noFill/>
                </a:ln>
                <a:solidFill>
                  <a:prstClr val="black"/>
                </a:solidFill>
                <a:effectLst/>
                <a:uLnTx/>
                <a:uFillTx/>
                <a:latin typeface="Calibri"/>
                <a:ea typeface="+mn-ea"/>
                <a:cs typeface="+mn-cs"/>
              </a:rPr>
              <a:t>Membership of a federally recognized Indian tribe or for certain American Indians born in Canada </a:t>
            </a:r>
          </a:p>
          <a:p>
            <a:pPr marL="228600" marR="0" lvl="0" indent="-228600" algn="l" defTabSz="914400" rtl="0" eaLnBrk="1" fontAlgn="auto" latinLnBrk="0" hangingPunct="1">
              <a:lnSpc>
                <a:spcPct val="120000"/>
              </a:lnSpc>
              <a:spcAft>
                <a:spcPts val="0"/>
              </a:spcAft>
              <a:buClrTx/>
              <a:buSzTx/>
              <a:buFont typeface="Wingdings" panose="05000000000000000000" pitchFamily="2" charset="2"/>
              <a:buChar char="§"/>
              <a:tabLst/>
              <a:defRPr/>
            </a:pPr>
            <a:r>
              <a:rPr kumimoji="0" lang="en-US" sz="1200" b="0" i="0" u="none" strike="noStrike" kern="1200" cap="none" spc="0" normalizeH="0" baseline="0" noProof="0" dirty="0" smtClean="0">
                <a:ln>
                  <a:noFill/>
                </a:ln>
                <a:solidFill>
                  <a:prstClr val="black"/>
                </a:solidFill>
                <a:effectLst/>
                <a:uLnTx/>
                <a:uFillTx/>
                <a:latin typeface="Calibri"/>
                <a:ea typeface="+mn-ea"/>
                <a:cs typeface="+mn-cs"/>
              </a:rPr>
              <a:t>Special Immigrant Visa holders from Iraq or Afghanistan</a:t>
            </a:r>
          </a:p>
          <a:p>
            <a:pPr>
              <a:lnSpc>
                <a:spcPct val="120000"/>
              </a:lnSpc>
            </a:pPr>
            <a:r>
              <a:rPr lang="en-US" dirty="0" smtClean="0"/>
              <a:t>Qualified non-citizens must also meet the residency and income requirements within a state to meet the eligibility requirements for Medicaid, in addition to immigration and income requirements to qualify. State residency requirements vary by state.</a:t>
            </a:r>
            <a:endParaRPr lang="en-US" dirty="0"/>
          </a:p>
          <a:p>
            <a:pPr>
              <a:lnSpc>
                <a:spcPct val="120000"/>
              </a:lnSpc>
            </a:pPr>
            <a:endParaRPr lang="en-US" dirty="0"/>
          </a:p>
          <a:p>
            <a:pPr>
              <a:lnSpc>
                <a:spcPct val="120000"/>
              </a:lnSpc>
            </a:pPr>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27</a:t>
            </a:fld>
            <a:endParaRPr lang="en-US" dirty="0"/>
          </a:p>
        </p:txBody>
      </p:sp>
    </p:spTree>
    <p:extLst>
      <p:ext uri="{BB962C8B-B14F-4D97-AF65-F5344CB8AC3E}">
        <p14:creationId xmlns:p14="http://schemas.microsoft.com/office/powerpoint/2010/main" val="5608156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dirty="0"/>
              <a:t>In addition to children or pregnant woman “lawfully residing,” there are other exceptions to the 5-year waiting period, such as Lawful Permanent Resident individuals who used to be refugees or asylees. </a:t>
            </a:r>
          </a:p>
          <a:p>
            <a:r>
              <a:rPr lang="en-US" dirty="0" smtClean="0"/>
              <a:t>Refugees </a:t>
            </a:r>
            <a:r>
              <a:rPr lang="en-US" dirty="0"/>
              <a:t>who are admitted to the United States </a:t>
            </a:r>
            <a:r>
              <a:rPr lang="en-US" b="1" dirty="0"/>
              <a:t>meet the immigration status eligibility requirements </a:t>
            </a:r>
            <a:r>
              <a:rPr lang="en-US" dirty="0"/>
              <a:t>for immediate access to Medicaid, the Children’s Health Insurance Program, and the health coverage options In the </a:t>
            </a:r>
            <a:r>
              <a:rPr lang="en-US" dirty="0" smtClean="0"/>
              <a:t>Marketplaces.</a:t>
            </a:r>
            <a:endParaRPr lang="en-US" dirty="0"/>
          </a:p>
          <a:p>
            <a:r>
              <a:rPr lang="en-US" dirty="0" smtClean="0"/>
              <a:t>Other </a:t>
            </a:r>
            <a:r>
              <a:rPr lang="en-US" dirty="0"/>
              <a:t>groups are eligible for the same benefits and services available to refugees. These are: </a:t>
            </a:r>
          </a:p>
          <a:p>
            <a:pPr marL="238125" indent="-238125">
              <a:lnSpc>
                <a:spcPct val="120000"/>
              </a:lnSpc>
              <a:spcBef>
                <a:spcPts val="300"/>
              </a:spcBef>
              <a:buFont typeface="Wingdings" panose="05000000000000000000" pitchFamily="2" charset="2"/>
              <a:buChar char="§"/>
            </a:pPr>
            <a:r>
              <a:rPr lang="en-US" dirty="0">
                <a:solidFill>
                  <a:prstClr val="black"/>
                </a:solidFill>
                <a:latin typeface="Calibri"/>
                <a:cs typeface="+mn-cs"/>
              </a:rPr>
              <a:t>Refugees</a:t>
            </a:r>
            <a:endParaRPr lang="en-US" strike="sngStrike" dirty="0">
              <a:solidFill>
                <a:prstClr val="black"/>
              </a:solidFill>
              <a:latin typeface="Calibri"/>
              <a:cs typeface="+mn-cs"/>
            </a:endParaRPr>
          </a:p>
          <a:p>
            <a:pPr marL="238125" indent="-238125">
              <a:lnSpc>
                <a:spcPct val="120000"/>
              </a:lnSpc>
              <a:spcBef>
                <a:spcPts val="300"/>
              </a:spcBef>
              <a:buFont typeface="Wingdings" panose="05000000000000000000" pitchFamily="2" charset="2"/>
              <a:buChar char="§"/>
            </a:pPr>
            <a:r>
              <a:rPr lang="en-US" dirty="0">
                <a:solidFill>
                  <a:prstClr val="black"/>
                </a:solidFill>
                <a:latin typeface="Calibri"/>
                <a:cs typeface="+mn-cs"/>
              </a:rPr>
              <a:t>Asylees</a:t>
            </a:r>
          </a:p>
          <a:p>
            <a:pPr marL="238125" indent="-238125">
              <a:lnSpc>
                <a:spcPct val="120000"/>
              </a:lnSpc>
              <a:spcBef>
                <a:spcPts val="300"/>
              </a:spcBef>
              <a:buFont typeface="Wingdings" panose="05000000000000000000" pitchFamily="2" charset="2"/>
              <a:buChar char="§"/>
            </a:pPr>
            <a:r>
              <a:rPr lang="en-US" dirty="0">
                <a:solidFill>
                  <a:prstClr val="black"/>
                </a:solidFill>
                <a:latin typeface="Calibri"/>
                <a:cs typeface="+mn-cs"/>
              </a:rPr>
              <a:t>Individuals granted withholding of deportation or removal</a:t>
            </a:r>
          </a:p>
          <a:p>
            <a:pPr marL="238125" indent="-238125">
              <a:lnSpc>
                <a:spcPct val="120000"/>
              </a:lnSpc>
              <a:spcBef>
                <a:spcPts val="300"/>
              </a:spcBef>
              <a:buFont typeface="Wingdings" panose="05000000000000000000" pitchFamily="2" charset="2"/>
              <a:buChar char="§"/>
            </a:pPr>
            <a:r>
              <a:rPr lang="en-US" dirty="0">
                <a:solidFill>
                  <a:prstClr val="black"/>
                </a:solidFill>
                <a:latin typeface="Calibri"/>
                <a:cs typeface="+mn-cs"/>
              </a:rPr>
              <a:t>Cuban and Haitian Entrants</a:t>
            </a:r>
          </a:p>
          <a:p>
            <a:pPr marL="238125" indent="-238125">
              <a:lnSpc>
                <a:spcPct val="120000"/>
              </a:lnSpc>
              <a:spcBef>
                <a:spcPts val="300"/>
              </a:spcBef>
              <a:buFont typeface="Wingdings" panose="05000000000000000000" pitchFamily="2" charset="2"/>
              <a:buChar char="§"/>
            </a:pPr>
            <a:r>
              <a:rPr lang="en-US" dirty="0" smtClean="0">
                <a:solidFill>
                  <a:prstClr val="black"/>
                </a:solidFill>
                <a:latin typeface="Calibri"/>
                <a:cs typeface="+mn-cs"/>
              </a:rPr>
              <a:t>Amerasian </a:t>
            </a:r>
            <a:r>
              <a:rPr lang="en-US" dirty="0">
                <a:solidFill>
                  <a:prstClr val="black"/>
                </a:solidFill>
                <a:latin typeface="Calibri"/>
                <a:cs typeface="+mn-cs"/>
              </a:rPr>
              <a:t>immigrants</a:t>
            </a:r>
          </a:p>
          <a:p>
            <a:pPr marL="238125" indent="-238125">
              <a:lnSpc>
                <a:spcPct val="120000"/>
              </a:lnSpc>
              <a:spcBef>
                <a:spcPts val="300"/>
              </a:spcBef>
              <a:buFont typeface="Wingdings" panose="05000000000000000000" pitchFamily="2" charset="2"/>
              <a:buChar char="§"/>
            </a:pPr>
            <a:r>
              <a:rPr lang="en-US" dirty="0">
                <a:solidFill>
                  <a:prstClr val="black"/>
                </a:solidFill>
                <a:latin typeface="Calibri"/>
                <a:cs typeface="+mn-cs"/>
              </a:rPr>
              <a:t>Special Immigrant Visa holders from Iraq or Afghanistan</a:t>
            </a:r>
          </a:p>
          <a:p>
            <a:pPr marL="238125" indent="-238125">
              <a:lnSpc>
                <a:spcPct val="120000"/>
              </a:lnSpc>
              <a:spcBef>
                <a:spcPts val="300"/>
              </a:spcBef>
              <a:buFont typeface="Wingdings" panose="05000000000000000000" pitchFamily="2" charset="2"/>
              <a:buChar char="§"/>
            </a:pPr>
            <a:r>
              <a:rPr lang="en-US" dirty="0">
                <a:solidFill>
                  <a:prstClr val="black"/>
                </a:solidFill>
                <a:latin typeface="Calibri"/>
                <a:cs typeface="+mn-cs"/>
              </a:rPr>
              <a:t>Lawful Permanent Residents who adjusted from a status exempt from the 5 year bar </a:t>
            </a:r>
          </a:p>
          <a:p>
            <a:pPr marL="238125" indent="-238125">
              <a:lnSpc>
                <a:spcPct val="120000"/>
              </a:lnSpc>
              <a:spcBef>
                <a:spcPts val="300"/>
              </a:spcBef>
              <a:buFont typeface="Wingdings" panose="05000000000000000000" pitchFamily="2" charset="2"/>
              <a:buChar char="§"/>
            </a:pPr>
            <a:r>
              <a:rPr lang="en-US" dirty="0">
                <a:solidFill>
                  <a:prstClr val="black"/>
                </a:solidFill>
                <a:latin typeface="Calibri"/>
                <a:cs typeface="+mn-cs"/>
              </a:rPr>
              <a:t>Victims of human trafficking and his or her spouse, child, sibling, or parent </a:t>
            </a:r>
          </a:p>
          <a:p>
            <a:pPr marL="238125" indent="-238125">
              <a:lnSpc>
                <a:spcPct val="120000"/>
              </a:lnSpc>
              <a:spcBef>
                <a:spcPts val="300"/>
              </a:spcBef>
              <a:buFont typeface="Wingdings" panose="05000000000000000000" pitchFamily="2" charset="2"/>
              <a:buChar char="§"/>
            </a:pPr>
            <a:r>
              <a:rPr lang="en-US" dirty="0">
                <a:solidFill>
                  <a:prstClr val="black"/>
                </a:solidFill>
                <a:latin typeface="Calibri"/>
                <a:cs typeface="+mn-cs"/>
              </a:rPr>
              <a:t>Veterans and active duty military and their spouses and unmarried dependents who also have a “qualified non-citizen” status </a:t>
            </a:r>
            <a:endParaRPr lang="en-US" strike="sngStrike" dirty="0">
              <a:solidFill>
                <a:prstClr val="black"/>
              </a:solidFill>
              <a:latin typeface="Calibri"/>
              <a:cs typeface="+mn-cs"/>
            </a:endParaRPr>
          </a:p>
          <a:p>
            <a:pPr marL="238125" indent="-238125">
              <a:lnSpc>
                <a:spcPct val="120000"/>
              </a:lnSpc>
              <a:spcBef>
                <a:spcPts val="300"/>
              </a:spcBef>
              <a:buFont typeface="Wingdings" panose="05000000000000000000" pitchFamily="2" charset="2"/>
              <a:buChar char="§"/>
            </a:pPr>
            <a:r>
              <a:rPr lang="en-US" dirty="0">
                <a:solidFill>
                  <a:prstClr val="black"/>
                </a:solidFill>
                <a:latin typeface="Calibri"/>
                <a:cs typeface="+mn-cs"/>
              </a:rPr>
              <a:t>Members of a federally recognized Indian tribe or American Indian born in Canada</a:t>
            </a:r>
          </a:p>
          <a:p>
            <a:pPr marL="347492" lvl="1" indent="-229536">
              <a:buFont typeface="+mj-lt"/>
              <a:buAutoNum type="arabicPeriod"/>
            </a:pPr>
            <a:endParaRPr lang="en-US" dirty="0" smtClean="0"/>
          </a:p>
          <a:p>
            <a:pPr marL="117956" lvl="1" indent="0"/>
            <a:endParaRPr lang="en-US" dirty="0" smtClean="0"/>
          </a:p>
          <a:p>
            <a:pPr lvl="1"/>
            <a:endParaRPr lang="en-US" dirty="0" smtClean="0"/>
          </a:p>
          <a:p>
            <a:pPr lvl="1"/>
            <a:endParaRPr lang="en-US" dirty="0" smtClean="0"/>
          </a:p>
          <a:p>
            <a:pPr lvl="1"/>
            <a:endParaRPr lang="en-US" dirty="0"/>
          </a:p>
          <a:p>
            <a:pPr>
              <a:spcBef>
                <a:spcPts val="0"/>
              </a:spcBef>
            </a:pPr>
            <a:endParaRPr lang="en-US" dirty="0"/>
          </a:p>
          <a:p>
            <a:pPr>
              <a:spcBef>
                <a:spcPts val="0"/>
              </a:spcBef>
            </a:pPr>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28</a:t>
            </a:fld>
            <a:endParaRPr lang="en-US" dirty="0"/>
          </a:p>
        </p:txBody>
      </p:sp>
    </p:spTree>
    <p:extLst>
      <p:ext uri="{BB962C8B-B14F-4D97-AF65-F5344CB8AC3E}">
        <p14:creationId xmlns:p14="http://schemas.microsoft.com/office/powerpoint/2010/main" val="17200325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30032" y="4415794"/>
            <a:ext cx="5950337" cy="4604176"/>
          </a:xfrm>
        </p:spPr>
        <p:txBody>
          <a:bodyPr>
            <a:normAutofit/>
          </a:bodyPr>
          <a:lstStyle/>
          <a:p>
            <a:r>
              <a:rPr lang="en-US" dirty="0" smtClean="0"/>
              <a:t>Some states aren’t expanding their Medicaid programs. In these states, some people with limited incomes may have fewer coverage options.</a:t>
            </a:r>
          </a:p>
          <a:p>
            <a:r>
              <a:rPr lang="en-US" dirty="0" smtClean="0"/>
              <a:t>If you live in a state that isn’t expanding Medicaid you may not qualify for either Medicaid or reduced costs on a private insurance plan. It depends on where your income falls.</a:t>
            </a:r>
          </a:p>
          <a:p>
            <a:pPr marL="172057" indent="-172057">
              <a:buFont typeface="Wingdings" panose="05000000000000000000" pitchFamily="2" charset="2"/>
              <a:buChar char="§"/>
            </a:pPr>
            <a:r>
              <a:rPr lang="en-US" dirty="0"/>
              <a:t>If your income is </a:t>
            </a:r>
            <a:r>
              <a:rPr lang="en-US" b="1" dirty="0"/>
              <a:t>more</a:t>
            </a:r>
            <a:r>
              <a:rPr lang="en-US" dirty="0"/>
              <a:t> than </a:t>
            </a:r>
            <a:r>
              <a:rPr lang="en-US" dirty="0" smtClean="0"/>
              <a:t>100% </a:t>
            </a:r>
            <a:r>
              <a:rPr lang="en-US" dirty="0"/>
              <a:t>of the </a:t>
            </a:r>
            <a:r>
              <a:rPr lang="en-US" dirty="0" smtClean="0"/>
              <a:t>federal poverty level (FPL) </a:t>
            </a:r>
            <a:r>
              <a:rPr lang="en-US" dirty="0"/>
              <a:t>-- about $</a:t>
            </a:r>
            <a:r>
              <a:rPr lang="en-US" dirty="0" smtClean="0"/>
              <a:t>11,880 </a:t>
            </a:r>
            <a:r>
              <a:rPr lang="en-US" dirty="0"/>
              <a:t>a year as a single person or about $</a:t>
            </a:r>
            <a:r>
              <a:rPr lang="en-US" dirty="0" smtClean="0"/>
              <a:t>24,300 </a:t>
            </a:r>
            <a:r>
              <a:rPr lang="en-US" dirty="0"/>
              <a:t>for a family of 4 </a:t>
            </a:r>
            <a:r>
              <a:rPr lang="en-US" dirty="0" smtClean="0"/>
              <a:t>in 2016 (higher in Alaska and Hawaii) - </a:t>
            </a:r>
            <a:r>
              <a:rPr lang="en-US" dirty="0"/>
              <a:t>you </a:t>
            </a:r>
            <a:r>
              <a:rPr lang="en-US" b="1" dirty="0" smtClean="0"/>
              <a:t>can</a:t>
            </a:r>
            <a:r>
              <a:rPr lang="en-US" dirty="0" smtClean="0"/>
              <a:t> </a:t>
            </a:r>
            <a:r>
              <a:rPr lang="en-US" dirty="0"/>
              <a:t>buy a private health insurance plan </a:t>
            </a:r>
            <a:r>
              <a:rPr lang="en-US" dirty="0" smtClean="0"/>
              <a:t>through </a:t>
            </a:r>
            <a:r>
              <a:rPr lang="en-US" dirty="0"/>
              <a:t>the Marketplace and may get lower costs based on your </a:t>
            </a:r>
            <a:r>
              <a:rPr lang="en-US" dirty="0" smtClean="0"/>
              <a:t>family </a:t>
            </a:r>
            <a:r>
              <a:rPr lang="en-US" dirty="0"/>
              <a:t>size and </a:t>
            </a:r>
            <a:r>
              <a:rPr lang="en-US" dirty="0" smtClean="0"/>
              <a:t>income and meet other eligibility criteria.</a:t>
            </a:r>
          </a:p>
          <a:p>
            <a:pPr marL="399070" lvl="1" indent="-172057">
              <a:buFont typeface="Arial" panose="020B0604020202020204" pitchFamily="34" charset="0"/>
              <a:buChar char="•"/>
            </a:pPr>
            <a:r>
              <a:rPr lang="en-US" dirty="0"/>
              <a:t>If you make </a:t>
            </a:r>
            <a:r>
              <a:rPr lang="en-US" b="1" dirty="0"/>
              <a:t>less</a:t>
            </a:r>
            <a:r>
              <a:rPr lang="en-US" dirty="0"/>
              <a:t> </a:t>
            </a:r>
            <a:r>
              <a:rPr lang="en-US" dirty="0" smtClean="0"/>
              <a:t>than this, </a:t>
            </a:r>
            <a:r>
              <a:rPr lang="en-US" dirty="0"/>
              <a:t>you </a:t>
            </a:r>
            <a:r>
              <a:rPr lang="en-US" b="1" dirty="0" smtClean="0"/>
              <a:t>can</a:t>
            </a:r>
            <a:r>
              <a:rPr lang="en-US" dirty="0" smtClean="0"/>
              <a:t> </a:t>
            </a:r>
            <a:r>
              <a:rPr lang="en-US" dirty="0"/>
              <a:t>buy a private health insurance plan through the Marketplace </a:t>
            </a:r>
            <a:r>
              <a:rPr lang="en-US" dirty="0" smtClean="0"/>
              <a:t>but you </a:t>
            </a:r>
            <a:r>
              <a:rPr lang="en-US" b="1" dirty="0" smtClean="0"/>
              <a:t>may </a:t>
            </a:r>
            <a:r>
              <a:rPr lang="en-US" b="1" dirty="0"/>
              <a:t>not</a:t>
            </a:r>
            <a:r>
              <a:rPr lang="en-US" dirty="0"/>
              <a:t> qualify for lower costs for private insurance based on your income. However, you may be eligible for Medicaid, even without the expansion, based on your state’s existing rules</a:t>
            </a:r>
            <a:r>
              <a:rPr lang="en-US" dirty="0" smtClean="0"/>
              <a:t>.</a:t>
            </a:r>
          </a:p>
          <a:p>
            <a:r>
              <a:rPr lang="en-US" dirty="0" smtClean="0"/>
              <a:t>Many adults in those states (that aren’t expanding Medicaid) with incomes below 100% of the FPL fall into a gap. Their incomes may be too high to get Medicaid under their state’s current rules. But their incomes are too low to qualify for help buying coverage through the Marketplace. However</a:t>
            </a:r>
            <a:r>
              <a:rPr lang="en-US" dirty="0"/>
              <a:t>, these individuals </a:t>
            </a:r>
            <a:r>
              <a:rPr lang="en-US" dirty="0" smtClean="0"/>
              <a:t>may apply and qualify for a hardship exemption if they </a:t>
            </a:r>
            <a:r>
              <a:rPr lang="en-US" dirty="0"/>
              <a:t>don’t obtain health coverage. </a:t>
            </a:r>
            <a:endParaRPr lang="en-US" dirty="0">
              <a:latin typeface="Calibri" pitchFamily="34" charset="0"/>
              <a:cs typeface="Calibri" pitchFamily="34" charset="0"/>
            </a:endParaRPr>
          </a:p>
          <a:p>
            <a:r>
              <a:rPr lang="en-US" dirty="0" smtClean="0">
                <a:latin typeface="Calibri" pitchFamily="34" charset="0"/>
                <a:cs typeface="Calibri" pitchFamily="34" charset="0"/>
              </a:rPr>
              <a:t>Applicants </a:t>
            </a:r>
            <a:r>
              <a:rPr lang="en-US" dirty="0" smtClean="0"/>
              <a:t>not eligible </a:t>
            </a:r>
            <a:r>
              <a:rPr lang="en-US" dirty="0"/>
              <a:t>for </a:t>
            </a:r>
            <a:r>
              <a:rPr lang="en-US" b="1" dirty="0" smtClean="0"/>
              <a:t>based </a:t>
            </a:r>
            <a:r>
              <a:rPr lang="en-US" b="1" dirty="0"/>
              <a:t>on immigration </a:t>
            </a:r>
            <a:r>
              <a:rPr lang="en-US" b="1" dirty="0" smtClean="0"/>
              <a:t>status </a:t>
            </a:r>
            <a:r>
              <a:rPr lang="en-US" dirty="0" smtClean="0">
                <a:latin typeface="Calibri" pitchFamily="34" charset="0"/>
                <a:cs typeface="Calibri" pitchFamily="34" charset="0"/>
              </a:rPr>
              <a:t>may be eligible for a premium tax credit </a:t>
            </a:r>
            <a:r>
              <a:rPr lang="en-US" dirty="0">
                <a:latin typeface="Calibri" pitchFamily="34" charset="0"/>
                <a:cs typeface="Calibri" pitchFamily="34" charset="0"/>
              </a:rPr>
              <a:t>and </a:t>
            </a:r>
            <a:r>
              <a:rPr lang="en-US" dirty="0" smtClean="0">
                <a:latin typeface="Calibri" pitchFamily="34" charset="0"/>
                <a:cs typeface="Calibri" pitchFamily="34" charset="0"/>
              </a:rPr>
              <a:t>cost-sharing reduction</a:t>
            </a:r>
            <a:r>
              <a:rPr lang="en-US" dirty="0">
                <a:latin typeface="Calibri" pitchFamily="34" charset="0"/>
                <a:cs typeface="Calibri" pitchFamily="34" charset="0"/>
              </a:rPr>
              <a:t>, even if under 100% </a:t>
            </a:r>
            <a:r>
              <a:rPr lang="en-US" dirty="0" smtClean="0">
                <a:latin typeface="Calibri" pitchFamily="34" charset="0"/>
                <a:cs typeface="Calibri" pitchFamily="34" charset="0"/>
              </a:rPr>
              <a:t>of the FPL</a:t>
            </a:r>
            <a:r>
              <a:rPr lang="en-US" dirty="0">
                <a:latin typeface="Calibri" pitchFamily="34" charset="0"/>
                <a:cs typeface="Calibri" pitchFamily="34" charset="0"/>
              </a:rPr>
              <a:t>. </a:t>
            </a:r>
          </a:p>
          <a:p>
            <a:endParaRPr lang="en-US" dirty="0"/>
          </a:p>
          <a:p>
            <a:endParaRPr lang="en-US" dirty="0"/>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29</a:t>
            </a:fld>
            <a:endParaRPr lang="en-US" dirty="0"/>
          </a:p>
        </p:txBody>
      </p:sp>
    </p:spTree>
    <p:extLst>
      <p:ext uri="{BB962C8B-B14F-4D97-AF65-F5344CB8AC3E}">
        <p14:creationId xmlns:p14="http://schemas.microsoft.com/office/powerpoint/2010/main" val="568844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30032" y="4415796"/>
            <a:ext cx="5950337" cy="4803139"/>
          </a:xfrm>
        </p:spPr>
        <p:txBody>
          <a:bodyPr>
            <a:noAutofit/>
          </a:bodyPr>
          <a:lstStyle/>
          <a:p>
            <a:r>
              <a:rPr lang="en-US" dirty="0" smtClean="0"/>
              <a:t>To be eligible for Marketplace coverage, you must: </a:t>
            </a:r>
          </a:p>
          <a:p>
            <a:pPr marL="174563" indent="-174563">
              <a:buFont typeface="Wingdings" pitchFamily="2" charset="2"/>
              <a:buChar char="§"/>
            </a:pPr>
            <a:r>
              <a:rPr lang="en-US" dirty="0" smtClean="0"/>
              <a:t>Be a resident of a state served</a:t>
            </a:r>
            <a:r>
              <a:rPr lang="en-US" baseline="0" dirty="0" smtClean="0"/>
              <a:t> by the Marketplace.</a:t>
            </a:r>
          </a:p>
          <a:p>
            <a:pPr marL="174563" indent="-174563">
              <a:buFont typeface="Wingdings" pitchFamily="2" charset="2"/>
              <a:buChar char="§"/>
            </a:pPr>
            <a:r>
              <a:rPr lang="en-US" dirty="0" smtClean="0"/>
              <a:t>Be a citizen or national of the United States (U.S.), or a non-citizen who’s lawfully present in the U.S.</a:t>
            </a:r>
            <a:endParaRPr lang="en-US" strike="sngStrike" dirty="0" smtClean="0"/>
          </a:p>
          <a:p>
            <a:pPr marL="174563" indent="-174563">
              <a:buFont typeface="Wingdings" pitchFamily="2" charset="2"/>
              <a:buChar char="§"/>
            </a:pPr>
            <a:r>
              <a:rPr lang="en-US" dirty="0" smtClean="0"/>
              <a:t>Not be incarcerated, other than incarceration pending the disposition of charges. </a:t>
            </a:r>
          </a:p>
          <a:p>
            <a:pPr marL="0" indent="0">
              <a:buFont typeface="Wingdings" pitchFamily="2" charset="2"/>
              <a:buNone/>
            </a:pPr>
            <a:r>
              <a:rPr lang="en-US" dirty="0" smtClean="0"/>
              <a:t>Eligibility information on the application is verified through electronic </a:t>
            </a:r>
            <a:r>
              <a:rPr lang="en-US" dirty="0"/>
              <a:t>data checks with the IRS, SSA, the Department of Homeland Security, and other electronic data sources approved for eligibility verification</a:t>
            </a:r>
            <a:r>
              <a:rPr lang="en-US" dirty="0" smtClean="0"/>
              <a:t>.</a:t>
            </a:r>
          </a:p>
          <a:p>
            <a:pPr indent="9701"/>
            <a:r>
              <a:rPr lang="en-US" dirty="0" smtClean="0"/>
              <a:t>If you meet the eligibility requirements to purchase a qualified health plan through the Marketplace, you’re considered a “qualified individual.” If you don’t</a:t>
            </a:r>
            <a:r>
              <a:rPr lang="en-US" baseline="0" dirty="0" smtClean="0"/>
              <a:t> meet the citizenship status as a national or lawful presence requirement, you can’t be a qualified individual.</a:t>
            </a:r>
            <a:r>
              <a:rPr lang="en-US" dirty="0" smtClean="0"/>
              <a:t> </a:t>
            </a:r>
            <a:r>
              <a:rPr lang="en-US" baseline="0" dirty="0" smtClean="0"/>
              <a:t>There</a:t>
            </a:r>
            <a:r>
              <a:rPr lang="en-US" dirty="0" smtClean="0"/>
              <a:t>’</a:t>
            </a:r>
            <a:r>
              <a:rPr lang="en-US" baseline="0" dirty="0" smtClean="0"/>
              <a:t>s no waiting period, such as in Medicaid, that provides eligibility after you have lived</a:t>
            </a:r>
            <a:r>
              <a:rPr lang="en-US" dirty="0" smtClean="0"/>
              <a:t> in the U.S. for </a:t>
            </a:r>
            <a:r>
              <a:rPr lang="en-US" baseline="0" dirty="0" smtClean="0"/>
              <a:t>a set period of time.</a:t>
            </a:r>
          </a:p>
          <a:p>
            <a:r>
              <a:rPr lang="en-US" dirty="0" smtClean="0"/>
              <a:t>If you have a student visa you may be eligible for coverage through the Marketplace, but not for Medicaid or CHIP.</a:t>
            </a:r>
          </a:p>
          <a:p>
            <a:r>
              <a:rPr lang="en-US" b="1" dirty="0" smtClean="0"/>
              <a:t>NOTE: </a:t>
            </a:r>
            <a:r>
              <a:rPr lang="en-US" dirty="0" smtClean="0"/>
              <a:t>Qualified individuals living </a:t>
            </a:r>
            <a:r>
              <a:rPr lang="en-US" dirty="0"/>
              <a:t>abroad </a:t>
            </a:r>
            <a:r>
              <a:rPr lang="en-US" dirty="0" smtClean="0"/>
              <a:t>who aren’t physically present in the U.S. for at least 330 full days in a 12-month period may be eligible for an exemption, so they won’t have to pay the fee.</a:t>
            </a:r>
          </a:p>
        </p:txBody>
      </p:sp>
      <p:sp>
        <p:nvSpPr>
          <p:cNvPr id="5" name="Slide Number Placeholder 4"/>
          <p:cNvSpPr>
            <a:spLocks noGrp="1"/>
          </p:cNvSpPr>
          <p:nvPr>
            <p:ph type="sldNum" sz="quarter" idx="11"/>
          </p:nvPr>
        </p:nvSpPr>
        <p:spPr/>
        <p:txBody>
          <a:bodyPr/>
          <a:lstStyle/>
          <a:p>
            <a:fld id="{EFA87BB9-CDB7-42F1-A4FD-32CAE01FAC8B}" type="slidenum">
              <a:rPr lang="en-US" smtClean="0"/>
              <a:pPr/>
              <a:t>3</a:t>
            </a:fld>
            <a:endParaRPr lang="en-US" dirty="0"/>
          </a:p>
        </p:txBody>
      </p:sp>
    </p:spTree>
    <p:extLst>
      <p:ext uri="{BB962C8B-B14F-4D97-AF65-F5344CB8AC3E}">
        <p14:creationId xmlns:p14="http://schemas.microsoft.com/office/powerpoint/2010/main" val="6292619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611"/>
              </a:spcBef>
            </a:pPr>
            <a:r>
              <a:rPr lang="en-US" dirty="0" smtClean="0"/>
              <a:t>The Affordable Care Act </a:t>
            </a:r>
            <a:r>
              <a:rPr lang="en-US" dirty="0"/>
              <a:t>requires all </a:t>
            </a:r>
            <a:r>
              <a:rPr lang="en-US" dirty="0" smtClean="0"/>
              <a:t>applicable individuals to obtain minimum essential</a:t>
            </a:r>
            <a:r>
              <a:rPr lang="en-US" baseline="0" dirty="0" smtClean="0"/>
              <a:t> </a:t>
            </a:r>
            <a:r>
              <a:rPr lang="en-US" dirty="0" smtClean="0"/>
              <a:t>coverage </a:t>
            </a:r>
            <a:r>
              <a:rPr lang="en-US" dirty="0"/>
              <a:t>or </a:t>
            </a:r>
            <a:r>
              <a:rPr lang="en-US" dirty="0" smtClean="0"/>
              <a:t>pay </a:t>
            </a:r>
            <a:r>
              <a:rPr lang="en-US" dirty="0"/>
              <a:t>a </a:t>
            </a:r>
            <a:r>
              <a:rPr lang="en-US" dirty="0" smtClean="0"/>
              <a:t>fee </a:t>
            </a:r>
            <a:r>
              <a:rPr lang="en-US" dirty="0"/>
              <a:t>(shared responsibility payment).</a:t>
            </a:r>
          </a:p>
          <a:p>
            <a:pPr>
              <a:spcBef>
                <a:spcPts val="611"/>
              </a:spcBef>
            </a:pPr>
            <a:r>
              <a:rPr lang="en-US" baseline="0" dirty="0" smtClean="0"/>
              <a:t>If you have minimum essential coverage, you don’t have to do anything. You’re already covered. If you qualify for an exemption, you won’t have to pay the fee even if you don’t have coverage. But, if you don’t have coverage and don’t qualify for an exemption, you have to pay a fee. Let’s look at what all this means.</a:t>
            </a:r>
          </a:p>
        </p:txBody>
      </p:sp>
      <p:sp>
        <p:nvSpPr>
          <p:cNvPr id="6" name="Slide Number Placeholder 5"/>
          <p:cNvSpPr>
            <a:spLocks noGrp="1"/>
          </p:cNvSpPr>
          <p:nvPr>
            <p:ph type="sldNum" sz="quarter" idx="12"/>
          </p:nvPr>
        </p:nvSpPr>
        <p:spPr/>
        <p:txBody>
          <a:bodyPr/>
          <a:lstStyle/>
          <a:p>
            <a:fld id="{5E64BDDF-6235-4F77-BA63-72C44C840117}" type="slidenum">
              <a:rPr lang="en-US" smtClean="0">
                <a:solidFill>
                  <a:prstClr val="black"/>
                </a:solidFill>
                <a:latin typeface="Calibri"/>
              </a:rPr>
              <a:pPr/>
              <a:t>30</a:t>
            </a:fld>
            <a:endParaRPr lang="en-US" dirty="0">
              <a:solidFill>
                <a:prstClr val="black"/>
              </a:solidFill>
              <a:latin typeface="Calibri"/>
            </a:endParaRPr>
          </a:p>
        </p:txBody>
      </p:sp>
    </p:spTree>
    <p:extLst>
      <p:ext uri="{BB962C8B-B14F-4D97-AF65-F5344CB8AC3E}">
        <p14:creationId xmlns:p14="http://schemas.microsoft.com/office/powerpoint/2010/main" val="13113623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53745" y="4415791"/>
            <a:ext cx="6102911" cy="4183380"/>
          </a:xfrm>
        </p:spPr>
        <p:txBody>
          <a:bodyPr>
            <a:normAutofit/>
          </a:bodyPr>
          <a:lstStyle/>
          <a:p>
            <a:r>
              <a:rPr lang="en-US" dirty="0"/>
              <a:t>The </a:t>
            </a:r>
            <a:r>
              <a:rPr lang="en-US" dirty="0" smtClean="0"/>
              <a:t>fee (shared responsibility</a:t>
            </a:r>
            <a:r>
              <a:rPr lang="en-US" baseline="0" dirty="0" smtClean="0"/>
              <a:t> payment</a:t>
            </a:r>
            <a:r>
              <a:rPr lang="en-US" dirty="0" smtClean="0"/>
              <a:t>) </a:t>
            </a:r>
            <a:r>
              <a:rPr lang="en-US" dirty="0"/>
              <a:t>in </a:t>
            </a:r>
            <a:r>
              <a:rPr lang="en-US" dirty="0" smtClean="0"/>
              <a:t>2016 </a:t>
            </a:r>
            <a:r>
              <a:rPr lang="en-US" dirty="0"/>
              <a:t>is calculated </a:t>
            </a:r>
            <a:r>
              <a:rPr lang="en-US" dirty="0" smtClean="0"/>
              <a:t>1 </a:t>
            </a:r>
            <a:r>
              <a:rPr lang="en-US" dirty="0"/>
              <a:t>of </a:t>
            </a:r>
            <a:r>
              <a:rPr lang="en-US" dirty="0" smtClean="0"/>
              <a:t>2 </a:t>
            </a:r>
            <a:r>
              <a:rPr lang="en-US" dirty="0"/>
              <a:t>ways. You’ll pay whichever of these amounts is higher:</a:t>
            </a:r>
          </a:p>
          <a:p>
            <a:pPr marL="225425" indent="-225425">
              <a:buFont typeface="Wingdings" panose="05000000000000000000" pitchFamily="2" charset="2"/>
              <a:buChar char="§"/>
            </a:pPr>
            <a:r>
              <a:rPr lang="en-US" b="1" dirty="0"/>
              <a:t>2.5% of your yearly household income</a:t>
            </a:r>
            <a:r>
              <a:rPr lang="en-US" dirty="0"/>
              <a:t> (Only the amount of income above the tax filing threshold, about $</a:t>
            </a:r>
            <a:r>
              <a:rPr lang="en-US" dirty="0" smtClean="0"/>
              <a:t>10,300 </a:t>
            </a:r>
            <a:r>
              <a:rPr lang="en-US" dirty="0"/>
              <a:t>for </a:t>
            </a:r>
            <a:r>
              <a:rPr lang="en-US" dirty="0" smtClean="0"/>
              <a:t>most</a:t>
            </a:r>
            <a:r>
              <a:rPr lang="en-US" baseline="0" dirty="0" smtClean="0"/>
              <a:t> taxpayers</a:t>
            </a:r>
            <a:r>
              <a:rPr lang="en-US" dirty="0" smtClean="0"/>
              <a:t>, </a:t>
            </a:r>
            <a:r>
              <a:rPr lang="en-US" dirty="0"/>
              <a:t>is used to calculate the penalty.) The maximum penalty is the national average premium for a Bronze plan.</a:t>
            </a:r>
          </a:p>
          <a:p>
            <a:pPr marL="225425" indent="-225425">
              <a:buFont typeface="Wingdings" panose="05000000000000000000" pitchFamily="2" charset="2"/>
              <a:buChar char="§"/>
            </a:pPr>
            <a:r>
              <a:rPr lang="en-US" b="1" dirty="0"/>
              <a:t>$695 per person ($347.50 per child under 18)</a:t>
            </a:r>
            <a:r>
              <a:rPr lang="en-US" dirty="0"/>
              <a:t> The maximum penalty per family using this method is $2,085.</a:t>
            </a:r>
          </a:p>
          <a:p>
            <a:r>
              <a:rPr lang="en-US" dirty="0" smtClean="0"/>
              <a:t>Any </a:t>
            </a:r>
            <a:r>
              <a:rPr lang="en-US" dirty="0"/>
              <a:t>penalty that taxpayers are required to pay for themselves or their dependents must be included in their return for the taxable year. Those individuals who file joint returns are jointly liable for the penalty. </a:t>
            </a:r>
          </a:p>
          <a:p>
            <a:pPr>
              <a:lnSpc>
                <a:spcPct val="120000"/>
              </a:lnSpc>
              <a:spcBef>
                <a:spcPts val="600"/>
              </a:spcBef>
            </a:pPr>
            <a:r>
              <a:rPr lang="en-US" b="1" dirty="0" smtClean="0"/>
              <a:t>After 2016</a:t>
            </a:r>
            <a:r>
              <a:rPr lang="en-US" dirty="0" smtClean="0"/>
              <a:t>, the flat dollar amounts are based on the 2016 amounts plus an inflation adjustment.</a:t>
            </a:r>
            <a:endParaRPr lang="en-US" dirty="0"/>
          </a:p>
        </p:txBody>
      </p:sp>
      <p:sp>
        <p:nvSpPr>
          <p:cNvPr id="4" name="Slide Number Placeholder 3"/>
          <p:cNvSpPr>
            <a:spLocks noGrp="1"/>
          </p:cNvSpPr>
          <p:nvPr>
            <p:ph type="sldNum" sz="quarter" idx="10"/>
          </p:nvPr>
        </p:nvSpPr>
        <p:spPr/>
        <p:txBody>
          <a:bodyPr/>
          <a:lstStyle/>
          <a:p>
            <a:fld id="{DD397CA2-FEEE-46A1-9998-557872620049}" type="slidenum">
              <a:rPr lang="en-US" smtClean="0">
                <a:solidFill>
                  <a:prstClr val="black"/>
                </a:solidFill>
                <a:latin typeface="Calibri"/>
              </a:rPr>
              <a:pPr/>
              <a:t>31</a:t>
            </a:fld>
            <a:endParaRPr lang="en-US" dirty="0">
              <a:solidFill>
                <a:prstClr val="black"/>
              </a:solidFill>
              <a:latin typeface="Calibri"/>
            </a:endParaRPr>
          </a:p>
        </p:txBody>
      </p:sp>
    </p:spTree>
    <p:extLst>
      <p:ext uri="{BB962C8B-B14F-4D97-AF65-F5344CB8AC3E}">
        <p14:creationId xmlns:p14="http://schemas.microsoft.com/office/powerpoint/2010/main" val="6204223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57201" y="4267203"/>
            <a:ext cx="6019800" cy="4331969"/>
          </a:xfrm>
        </p:spPr>
        <p:txBody>
          <a:bodyPr/>
          <a:lstStyle/>
          <a:p>
            <a:r>
              <a:rPr lang="en-US" dirty="0" smtClean="0"/>
              <a:t>The first step in the application and eligibility process is to submit an application to a Marketplace. You can apply online, by phone, by mail, or in person.</a:t>
            </a:r>
          </a:p>
          <a:p>
            <a:r>
              <a:rPr lang="en-US" dirty="0" smtClean="0"/>
              <a:t>When </a:t>
            </a:r>
            <a:r>
              <a:rPr lang="en-US" dirty="0"/>
              <a:t>you complete the application, </a:t>
            </a:r>
            <a:r>
              <a:rPr lang="en-US" dirty="0" smtClean="0"/>
              <a:t>your information </a:t>
            </a:r>
            <a:r>
              <a:rPr lang="en-US" dirty="0"/>
              <a:t>will be verified including: residency; that you live in the service area of that </a:t>
            </a:r>
            <a:r>
              <a:rPr lang="en-US" dirty="0" smtClean="0"/>
              <a:t>Marketplace; </a:t>
            </a:r>
            <a:r>
              <a:rPr lang="en-US" dirty="0"/>
              <a:t>your incarceration status; </a:t>
            </a:r>
            <a:r>
              <a:rPr lang="en-US" dirty="0" smtClean="0"/>
              <a:t>American-Indian/Alaska Native </a:t>
            </a:r>
            <a:r>
              <a:rPr lang="en-US" dirty="0"/>
              <a:t>status; household income; </a:t>
            </a:r>
            <a:r>
              <a:rPr lang="en-US" dirty="0" smtClean="0"/>
              <a:t>household </a:t>
            </a:r>
            <a:r>
              <a:rPr lang="en-US" dirty="0"/>
              <a:t>size; and eligibility for other essential coverage including employer coverage or government programs like </a:t>
            </a:r>
            <a:r>
              <a:rPr lang="en-US" dirty="0" smtClean="0"/>
              <a:t>Medicare Part A, </a:t>
            </a:r>
            <a:r>
              <a:rPr lang="en-US" dirty="0"/>
              <a:t>Medicaid, CHIP, VA, and TRICARE. This information is checked electronically against the data of Social Security, the </a:t>
            </a:r>
            <a:r>
              <a:rPr lang="en-US" dirty="0" smtClean="0"/>
              <a:t>Internal Revenue Service, Department of Defense, Department of Homeland </a:t>
            </a:r>
            <a:r>
              <a:rPr lang="en-US" dirty="0"/>
              <a:t>Security, and other approved electronic data sources for verification. Anyone who submits an incomplete application </a:t>
            </a:r>
            <a:r>
              <a:rPr lang="en-US" dirty="0" smtClean="0"/>
              <a:t>through HealthCare.gov will </a:t>
            </a:r>
            <a:r>
              <a:rPr lang="en-US" dirty="0"/>
              <a:t>receive a notice and have 90 days to provide the needed information. </a:t>
            </a:r>
            <a:r>
              <a:rPr lang="en-US" dirty="0" smtClean="0"/>
              <a:t>State-based Marketplaces could have fewer days.</a:t>
            </a:r>
          </a:p>
          <a:p>
            <a:r>
              <a:rPr lang="en-US" dirty="0" smtClean="0"/>
              <a:t>You may be determined eligible to purchase and enroll in a qualified health plan</a:t>
            </a:r>
            <a:r>
              <a:rPr lang="en-US" baseline="0" dirty="0" smtClean="0"/>
              <a:t> (QHP) through a Marketplace</a:t>
            </a:r>
            <a:r>
              <a:rPr lang="en-US" dirty="0" smtClean="0"/>
              <a:t>, or enroll in Medicaid or the Children’s Health Insurance Program (CHIP). If you’re eligible to enroll in a qualified health plan in a Marketplac</a:t>
            </a:r>
            <a:r>
              <a:rPr lang="en-US" baseline="0" dirty="0" smtClean="0"/>
              <a:t>e, you also find out if you’re eligible for a premium tax credit and cost-sharing reduction.</a:t>
            </a:r>
            <a:endParaRPr lang="en-US" dirty="0" smtClean="0"/>
          </a:p>
          <a:p>
            <a:r>
              <a:rPr lang="en-US" dirty="0" smtClean="0"/>
              <a:t>Then, you enroll in the program for which you’re eligible. If you’re eligible for Medicaid or CHIP, and also qualify for a QHP, you can join a QHP without financial help.</a:t>
            </a:r>
          </a:p>
          <a:p>
            <a:r>
              <a:rPr lang="en-US" b="1" dirty="0" smtClean="0"/>
              <a:t>NOTE: </a:t>
            </a:r>
            <a:r>
              <a:rPr lang="en-US" dirty="0" smtClean="0"/>
              <a:t>If you don’t have a street address for your home, indicate “no fixed address” and you’ll be able to include a mailing address such as a P.O. Box number.</a:t>
            </a:r>
            <a:endParaRPr lang="en-US" dirty="0"/>
          </a:p>
        </p:txBody>
      </p:sp>
      <p:sp>
        <p:nvSpPr>
          <p:cNvPr id="4" name="Slide Number Placeholder 3"/>
          <p:cNvSpPr>
            <a:spLocks noGrp="1"/>
          </p:cNvSpPr>
          <p:nvPr>
            <p:ph type="sldNum" sz="quarter" idx="10"/>
          </p:nvPr>
        </p:nvSpPr>
        <p:spPr/>
        <p:txBody>
          <a:bodyPr/>
          <a:lstStyle/>
          <a:p>
            <a:fld id="{5E64BDDF-6235-4F77-BA63-72C44C840117}" type="slidenum">
              <a:rPr lang="en-US" smtClean="0">
                <a:solidFill>
                  <a:prstClr val="black"/>
                </a:solidFill>
              </a:rPr>
              <a:pPr/>
              <a:t>32</a:t>
            </a:fld>
            <a:endParaRPr lang="en-US" dirty="0">
              <a:solidFill>
                <a:prstClr val="black"/>
              </a:solidFill>
            </a:endParaRPr>
          </a:p>
        </p:txBody>
      </p:sp>
    </p:spTree>
    <p:extLst>
      <p:ext uri="{BB962C8B-B14F-4D97-AF65-F5344CB8AC3E}">
        <p14:creationId xmlns:p14="http://schemas.microsoft.com/office/powerpoint/2010/main" val="28478349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530034" y="4415793"/>
            <a:ext cx="5950337" cy="4118609"/>
          </a:xfrm>
        </p:spPr>
        <p:txBody>
          <a:bodyPr>
            <a:normAutofit lnSpcReduction="10000"/>
          </a:bodyPr>
          <a:lstStyle/>
          <a:p>
            <a:r>
              <a:rPr lang="en-US" dirty="0">
                <a:latin typeface="Calibri"/>
                <a:ea typeface="Calibri"/>
                <a:cs typeface="Times New Roman"/>
              </a:rPr>
              <a:t>You can apply </a:t>
            </a:r>
            <a:r>
              <a:rPr lang="en-US" dirty="0" smtClean="0">
                <a:latin typeface="Calibri"/>
                <a:ea typeface="Calibri"/>
                <a:cs typeface="Times New Roman"/>
              </a:rPr>
              <a:t>for Marketplace coverage online</a:t>
            </a:r>
            <a:r>
              <a:rPr lang="en-US" dirty="0">
                <a:latin typeface="Calibri"/>
                <a:ea typeface="Calibri"/>
                <a:cs typeface="Times New Roman"/>
              </a:rPr>
              <a:t>, by phone, in person, or by mail. </a:t>
            </a:r>
            <a:r>
              <a:rPr lang="en-US" dirty="0" smtClean="0"/>
              <a:t>The Marketplace application is available electronically and on paper, in both English and Spanish.</a:t>
            </a:r>
            <a:r>
              <a:rPr lang="en-US" dirty="0" smtClean="0">
                <a:latin typeface="Calibri"/>
                <a:ea typeface="Calibri"/>
                <a:cs typeface="Times New Roman"/>
              </a:rPr>
              <a:t> </a:t>
            </a:r>
            <a:endParaRPr lang="en-US" dirty="0" smtClean="0"/>
          </a:p>
          <a:p>
            <a:endParaRPr lang="en-US" dirty="0" smtClean="0"/>
          </a:p>
          <a:p>
            <a:r>
              <a:rPr lang="en-US" dirty="0" smtClean="0"/>
              <a:t>The online version of the Federally-facilitated </a:t>
            </a:r>
            <a:r>
              <a:rPr lang="en-US" dirty="0"/>
              <a:t>Marketplace application </a:t>
            </a:r>
            <a:r>
              <a:rPr lang="en-US" dirty="0" smtClean="0"/>
              <a:t>is </a:t>
            </a:r>
            <a:r>
              <a:rPr lang="en-US" dirty="0"/>
              <a:t>dynamic and asks only relevant questions based on your prior responses. </a:t>
            </a:r>
            <a:r>
              <a:rPr lang="en-US" dirty="0" smtClean="0"/>
              <a:t>If your state is operating its own Marketplace, you’ll be directed to your state’s application or website, as applicable. </a:t>
            </a:r>
          </a:p>
          <a:p>
            <a:endParaRPr lang="en-US" dirty="0" smtClean="0">
              <a:solidFill>
                <a:prstClr val="black"/>
              </a:solidFill>
            </a:endParaRPr>
          </a:p>
          <a:p>
            <a:r>
              <a:rPr lang="en-US" dirty="0" smtClean="0">
                <a:solidFill>
                  <a:prstClr val="black"/>
                </a:solidFill>
              </a:rPr>
              <a:t>The </a:t>
            </a:r>
            <a:r>
              <a:rPr lang="en-US" dirty="0">
                <a:solidFill>
                  <a:prstClr val="black"/>
                </a:solidFill>
              </a:rPr>
              <a:t>federal </a:t>
            </a:r>
            <a:r>
              <a:rPr lang="en-US" dirty="0" smtClean="0">
                <a:solidFill>
                  <a:prstClr val="black"/>
                </a:solidFill>
              </a:rPr>
              <a:t>paper </a:t>
            </a:r>
            <a:r>
              <a:rPr lang="en-US" dirty="0">
                <a:solidFill>
                  <a:prstClr val="black"/>
                </a:solidFill>
              </a:rPr>
              <a:t>application can be downloaded from </a:t>
            </a:r>
            <a:r>
              <a:rPr lang="en-US" dirty="0" smtClean="0">
                <a:solidFill>
                  <a:prstClr val="black"/>
                </a:solidFill>
                <a:hlinkClick r:id="rId3"/>
              </a:rPr>
              <a:t>Marketplace.cms.gov/applications-and-forms/individual-short-form.pdf</a:t>
            </a:r>
            <a:r>
              <a:rPr lang="en-US" dirty="0" smtClean="0">
                <a:solidFill>
                  <a:prstClr val="black"/>
                </a:solidFill>
              </a:rPr>
              <a:t>. </a:t>
            </a:r>
            <a:r>
              <a:rPr lang="en-US" dirty="0" smtClean="0">
                <a:solidFill>
                  <a:prstClr val="black"/>
                </a:solidFill>
                <a:latin typeface="Calibri"/>
                <a:ea typeface="Calibri"/>
                <a:cs typeface="Times New Roman"/>
              </a:rPr>
              <a:t>All paper applications can </a:t>
            </a:r>
            <a:r>
              <a:rPr lang="en-US" dirty="0">
                <a:solidFill>
                  <a:prstClr val="black"/>
                </a:solidFill>
                <a:latin typeface="Calibri"/>
                <a:ea typeface="Calibri"/>
                <a:cs typeface="Times New Roman"/>
              </a:rPr>
              <a:t>be accessed at </a:t>
            </a:r>
            <a:r>
              <a:rPr lang="en-US" dirty="0" smtClean="0">
                <a:solidFill>
                  <a:prstClr val="black"/>
                </a:solidFill>
                <a:latin typeface="Calibri"/>
                <a:ea typeface="Calibri"/>
                <a:cs typeface="Times New Roman"/>
                <a:hlinkClick r:id="rId4"/>
              </a:rPr>
              <a:t>Marketplace.cms.gov/applications-and-forms/individuals-and-families-forms.html</a:t>
            </a:r>
            <a:r>
              <a:rPr lang="en-US" dirty="0" smtClean="0">
                <a:solidFill>
                  <a:prstClr val="black"/>
                </a:solidFill>
                <a:latin typeface="Calibri"/>
                <a:ea typeface="Calibri"/>
                <a:cs typeface="Times New Roman"/>
              </a:rPr>
              <a:t>. </a:t>
            </a:r>
            <a:endParaRPr lang="en-US" dirty="0" smtClean="0"/>
          </a:p>
          <a:p>
            <a:endParaRPr lang="en-US" dirty="0" smtClean="0"/>
          </a:p>
          <a:p>
            <a:r>
              <a:rPr lang="en-US" dirty="0" smtClean="0"/>
              <a:t>State-based </a:t>
            </a:r>
            <a:r>
              <a:rPr lang="en-US" dirty="0"/>
              <a:t>Marketplaces may have their own versions of the application.</a:t>
            </a:r>
          </a:p>
          <a:p>
            <a:endParaRPr lang="en-US" dirty="0" smtClean="0">
              <a:latin typeface="Calibri"/>
              <a:ea typeface="Calibri"/>
              <a:cs typeface="Times New Roman"/>
            </a:endParaRPr>
          </a:p>
          <a:p>
            <a:r>
              <a:rPr lang="en-US" dirty="0" smtClean="0">
                <a:latin typeface="Calibri"/>
                <a:ea typeface="Calibri"/>
                <a:cs typeface="Times New Roman"/>
              </a:rPr>
              <a:t>For </a:t>
            </a:r>
            <a:r>
              <a:rPr lang="en-US" dirty="0">
                <a:latin typeface="Calibri"/>
                <a:ea typeface="Calibri"/>
                <a:cs typeface="Times New Roman"/>
              </a:rPr>
              <a:t>helpful tips on applying for and enrolling in Marketplace coverage, </a:t>
            </a:r>
            <a:r>
              <a:rPr lang="en-US" dirty="0" smtClean="0">
                <a:latin typeface="Calibri"/>
                <a:ea typeface="Calibri"/>
                <a:cs typeface="Times New Roman"/>
              </a:rPr>
              <a:t>go</a:t>
            </a:r>
            <a:r>
              <a:rPr lang="en-US" baseline="0" dirty="0" smtClean="0">
                <a:latin typeface="Calibri"/>
                <a:ea typeface="Calibri"/>
                <a:cs typeface="Times New Roman"/>
              </a:rPr>
              <a:t> to </a:t>
            </a:r>
            <a:r>
              <a:rPr lang="en-US" sz="1200" u="sng" kern="1200" dirty="0" smtClean="0">
                <a:solidFill>
                  <a:schemeClr val="tx1"/>
                </a:solidFill>
                <a:effectLst/>
                <a:latin typeface="Calibri" pitchFamily="34" charset="0"/>
                <a:ea typeface="+mn-ea"/>
                <a:cs typeface="Calibri" pitchFamily="34" charset="0"/>
                <a:hlinkClick r:id="rId5"/>
              </a:rPr>
              <a:t>healthcare.gov/tips-and-troubleshooting/application-tips-and-troubleshooting/</a:t>
            </a:r>
            <a:endParaRPr lang="en-US" sz="1200" kern="1200" dirty="0" smtClean="0">
              <a:solidFill>
                <a:schemeClr val="tx1"/>
              </a:solidFill>
              <a:effectLst/>
              <a:latin typeface="Calibri" pitchFamily="34" charset="0"/>
              <a:ea typeface="+mn-ea"/>
              <a:cs typeface="Calibri" pitchFamily="34" charset="0"/>
            </a:endParaRPr>
          </a:p>
          <a:p>
            <a:r>
              <a:rPr lang="en-US" dirty="0" smtClean="0">
                <a:latin typeface="Calibri"/>
                <a:ea typeface="Calibri"/>
                <a:cs typeface="Times New Roman"/>
              </a:rPr>
              <a:t>You </a:t>
            </a:r>
            <a:r>
              <a:rPr lang="en-US" dirty="0">
                <a:latin typeface="Calibri"/>
                <a:ea typeface="Calibri"/>
                <a:cs typeface="Times New Roman"/>
              </a:rPr>
              <a:t>can also review plan options and estimated prices before you apply and without creating an account using the Premium Estimator </a:t>
            </a:r>
            <a:r>
              <a:rPr lang="en-US" dirty="0" smtClean="0">
                <a:latin typeface="Calibri"/>
                <a:ea typeface="Calibri"/>
                <a:cs typeface="Times New Roman"/>
              </a:rPr>
              <a:t>Tool </a:t>
            </a:r>
            <a:r>
              <a:rPr lang="en-US" u="sng" dirty="0">
                <a:solidFill>
                  <a:srgbClr val="0000FF"/>
                </a:solidFill>
                <a:latin typeface="Calibri"/>
                <a:ea typeface="Calibri"/>
                <a:cs typeface="Times New Roman"/>
                <a:hlinkClick r:id="rId6"/>
              </a:rPr>
              <a:t>HealthCare.gov/find-premium-estimates</a:t>
            </a:r>
            <a:r>
              <a:rPr lang="en-US" dirty="0">
                <a:latin typeface="Calibri"/>
                <a:ea typeface="Calibri"/>
                <a:cs typeface="Times New Roman"/>
              </a:rPr>
              <a:t>. </a:t>
            </a:r>
            <a:endParaRPr lang="en-US" dirty="0" smtClean="0">
              <a:latin typeface="Calibri"/>
              <a:ea typeface="Calibri"/>
              <a:cs typeface="Times New Roman"/>
            </a:endParaRPr>
          </a:p>
          <a:p>
            <a:r>
              <a:rPr lang="en-US" dirty="0" smtClean="0">
                <a:latin typeface="Calibri"/>
                <a:ea typeface="Calibri"/>
                <a:cs typeface="Times New Roman"/>
              </a:rPr>
              <a:t>Visit </a:t>
            </a:r>
            <a:r>
              <a:rPr lang="en-US" dirty="0" smtClean="0">
                <a:latin typeface="Calibri"/>
                <a:ea typeface="Calibri"/>
                <a:cs typeface="Times New Roman"/>
                <a:hlinkClick r:id="rId4"/>
              </a:rPr>
              <a:t>Marketplace.cms.gov/applications-and-forms/individuals-and-families-forms.html</a:t>
            </a:r>
            <a:r>
              <a:rPr lang="en-US" dirty="0" smtClean="0">
                <a:latin typeface="Calibri"/>
                <a:ea typeface="Calibri"/>
                <a:cs typeface="Times New Roman"/>
              </a:rPr>
              <a:t> for family application job aids in English, Spanish, and 33 other languages.</a:t>
            </a:r>
            <a:endParaRPr lang="en-US" dirty="0">
              <a:latin typeface="Calibri"/>
              <a:ea typeface="Calibri"/>
              <a:cs typeface="Times New Roman"/>
            </a:endParaRPr>
          </a:p>
          <a:p>
            <a:endParaRPr lang="en-US" dirty="0" smtClean="0"/>
          </a:p>
        </p:txBody>
      </p:sp>
      <p:sp>
        <p:nvSpPr>
          <p:cNvPr id="6" name="Slide Number Placeholder 5"/>
          <p:cNvSpPr>
            <a:spLocks noGrp="1"/>
          </p:cNvSpPr>
          <p:nvPr>
            <p:ph type="sldNum" sz="quarter" idx="12"/>
          </p:nvPr>
        </p:nvSpPr>
        <p:spPr/>
        <p:txBody>
          <a:bodyPr/>
          <a:lstStyle/>
          <a:p>
            <a:fld id="{EFA87BB9-CDB7-42F1-A4FD-32CAE01FAC8B}" type="slidenum">
              <a:rPr lang="en-US" smtClean="0"/>
              <a:pPr/>
              <a:t>33</a:t>
            </a:fld>
            <a:endParaRPr lang="en-US" dirty="0"/>
          </a:p>
        </p:txBody>
      </p:sp>
    </p:spTree>
    <p:extLst>
      <p:ext uri="{BB962C8B-B14F-4D97-AF65-F5344CB8AC3E}">
        <p14:creationId xmlns:p14="http://schemas.microsoft.com/office/powerpoint/2010/main" val="25017899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041" y="4415792"/>
            <a:ext cx="5608320" cy="4511704"/>
          </a:xfrm>
        </p:spPr>
        <p:txBody>
          <a:bodyPr>
            <a:normAutofit fontScale="85000" lnSpcReduction="10000"/>
          </a:bodyPr>
          <a:lstStyle/>
          <a:p>
            <a:r>
              <a:rPr lang="en-US" dirty="0" smtClean="0"/>
              <a:t>Federal and state Marketplaces and state Medicaid and Children’s Health Insurance Program (CHIP) agencies can’t require applicants to provide information about the citizenship or immigration status of any family or household members who aren’t applying for coverage. States and Marketplaces also can’t deny benefits to an applicant because a family or household member who isn't applying hasn’t disclosed his or her citizenship or immigration status.</a:t>
            </a:r>
          </a:p>
          <a:p>
            <a:r>
              <a:rPr lang="en-US" dirty="0" smtClean="0"/>
              <a:t>Generally, Health Insurance Marketplaces and state Medicaid and CHIP agencies can require the disclosure of Social Security Numbers (SSNs) only for applicants, recipients of benefits, and certain people whose income is needed for computing tax credits.</a:t>
            </a:r>
          </a:p>
          <a:p>
            <a:r>
              <a:rPr lang="en-US" dirty="0" smtClean="0"/>
              <a:t>States and Marketplaces can ask other non-applicants for an SSN but only if they clearly indicate that providing this information is voluntary, and if they explain how the information will be used. States and Marketplaces can’t deny benefits because the applicant doesn’t provide the SSNs of people who aren’t applicants for benefits or recipients of Medicaid or CHIP benefits, or those not required to provide SSNs.</a:t>
            </a:r>
          </a:p>
          <a:p>
            <a:r>
              <a:rPr lang="en-US" dirty="0" smtClean="0"/>
              <a:t>Federal and state Marketplaces and state Medicaid and CHIP agencies verify application information through a “data services hub.” The hub allows the Marketplace, Medicaid, and CHIP to securely submit application information. The services hub checks this application information against trusted data sources, and reports back to the Marketplace, Medicaid, or CHIP regarding whether the information has been verified successfully.</a:t>
            </a:r>
          </a:p>
          <a:p>
            <a:r>
              <a:rPr lang="en-US" dirty="0" smtClean="0"/>
              <a:t>The Department of Health and Human Services and other federal agencies apply privacy and security standards to govern the use and transfer of this information. Applications for the Marketplace, Medicaid, and CHIP require only the information needed to determine eligibility for health coverage. People who aren’t seeking coverage for themselves won’t be asked about their immigration status.</a:t>
            </a:r>
          </a:p>
          <a:p>
            <a:r>
              <a:rPr lang="en-US" dirty="0"/>
              <a:t>The Marketplace application asks applicants about citizenship and immigration status to determine eligibility for health coverage options. Citizenship and immigration information is collected and verified by the Marketplace only for family members who are applying for coverage. This information will only be used to determine consumers’ eligibility, and </a:t>
            </a:r>
            <a:r>
              <a:rPr lang="en-US" dirty="0" smtClean="0"/>
              <a:t>won’t </a:t>
            </a:r>
            <a:r>
              <a:rPr lang="en-US" dirty="0"/>
              <a:t>be used for immigration enforcement purposes. For more information, please see the following memorandum (in English and Spanish) from the U.S. Immigration Customs and Enforcement (</a:t>
            </a:r>
            <a:r>
              <a:rPr lang="en-US" dirty="0" smtClean="0"/>
              <a:t>ICE) </a:t>
            </a:r>
            <a:r>
              <a:rPr lang="en-US" dirty="0" smtClean="0">
                <a:hlinkClick r:id="rId3"/>
              </a:rPr>
              <a:t>ice.gov/doclib/ero-outreach/pdf/ice-aca-memo.pdf</a:t>
            </a:r>
            <a:r>
              <a:rPr lang="en-US" dirty="0" smtClean="0"/>
              <a:t> and </a:t>
            </a:r>
            <a:r>
              <a:rPr lang="en-US" dirty="0" smtClean="0">
                <a:hlinkClick r:id="rId4"/>
              </a:rPr>
              <a:t>ice.gov/espanol/factsheets/aca-memoSP</a:t>
            </a:r>
            <a:r>
              <a:rPr lang="en-US" dirty="0" smtClean="0"/>
              <a:t>.</a:t>
            </a:r>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34</a:t>
            </a:fld>
            <a:endParaRPr lang="en-US" dirty="0"/>
          </a:p>
        </p:txBody>
      </p:sp>
    </p:spTree>
    <p:extLst>
      <p:ext uri="{BB962C8B-B14F-4D97-AF65-F5344CB8AC3E}">
        <p14:creationId xmlns:p14="http://schemas.microsoft.com/office/powerpoint/2010/main" val="23618047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immigrant families are of “mixed status,” with members having different immigration and citizenship statuses. Some families may have taxpaying members who aren’t eligible for health insurance through the Marketplace, alongside other family members who are eligible for coverage through the Marketplace as citizens or lawfully present immigrants. </a:t>
            </a:r>
          </a:p>
          <a:p>
            <a:r>
              <a:rPr lang="en-US" dirty="0" smtClean="0"/>
              <a:t>The same situation could apply in a family that has some members who aren’t eligible for full Medicaid, and others who are eligible for partial Medicaid or CHIP.</a:t>
            </a:r>
          </a:p>
          <a:p>
            <a:r>
              <a:rPr lang="en-US" dirty="0" smtClean="0"/>
              <a:t>Members of “mixed status” families can apply for payment of APTC and lower out-of-pocket costs through the Marketplace for private insurance or for Medicaid and CHIP coverage using the same application. The eligibility notice will explain what each applicant is eligible for, which may be different for different members of a mixed status family. Family members who aren't applying for health coverage for themselves won't be asked if they have eligible immigration status.</a:t>
            </a:r>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35</a:t>
            </a:fld>
            <a:endParaRPr lang="en-US" dirty="0"/>
          </a:p>
        </p:txBody>
      </p:sp>
    </p:spTree>
    <p:extLst>
      <p:ext uri="{BB962C8B-B14F-4D97-AF65-F5344CB8AC3E}">
        <p14:creationId xmlns:p14="http://schemas.microsoft.com/office/powerpoint/2010/main" val="34040082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38150" y="4279296"/>
            <a:ext cx="6207125" cy="4205514"/>
          </a:xfrm>
        </p:spPr>
        <p:txBody>
          <a:bodyPr>
            <a:normAutofit/>
          </a:bodyPr>
          <a:lstStyle/>
          <a:p>
            <a:r>
              <a:rPr lang="en-US" dirty="0" smtClean="0"/>
              <a:t>Data </a:t>
            </a:r>
            <a:r>
              <a:rPr lang="en-US" dirty="0"/>
              <a:t>matching issues are also referred to as “inconsistencies,” and occur when information a consumer enters in his or her Marketplace application doesn’t match the data that the Marketplace has from trusted data sources, like SSA records or Internal Revenue Service (IRS) databases. The most common types of data matching issues are related to income, citizenship, and immigration </a:t>
            </a:r>
            <a:r>
              <a:rPr lang="en-US" dirty="0" smtClean="0"/>
              <a:t>status information</a:t>
            </a:r>
            <a:r>
              <a:rPr lang="en-US" dirty="0"/>
              <a:t>. Consumers </a:t>
            </a:r>
            <a:r>
              <a:rPr lang="en-US" dirty="0" smtClean="0"/>
              <a:t>with data matching issues can </a:t>
            </a:r>
            <a:r>
              <a:rPr lang="en-US" dirty="0"/>
              <a:t>find out if they have a data matching issue by checking the eligibility notice they receive from the Marketplace once they have applied. If a consumer has a data matching issue, the eligibility notice will say “Send the Marketplace more information.” Consumers must respond to this request within the timeframe indicated in the notification and resolve the data matching issue or their enrollment </a:t>
            </a:r>
            <a:r>
              <a:rPr lang="en-US" dirty="0" smtClean="0"/>
              <a:t>through the Marketplace will </a:t>
            </a:r>
            <a:r>
              <a:rPr lang="en-US" dirty="0"/>
              <a:t>be terminated. Uploading all of the requested documents electronically to consumers’ HealthCare.gov accounts is the preferred and most efficient method for resolving </a:t>
            </a:r>
            <a:r>
              <a:rPr lang="en-US" dirty="0" smtClean="0"/>
              <a:t>data matching issues. </a:t>
            </a:r>
            <a:r>
              <a:rPr lang="en-US" dirty="0"/>
              <a:t>Consumers also have the option of mailing copies of their documents directly to the Marketplace. </a:t>
            </a:r>
            <a:r>
              <a:rPr lang="en-US" dirty="0" smtClean="0"/>
              <a:t>Consumers are encouraged to </a:t>
            </a:r>
            <a:r>
              <a:rPr lang="en-US" dirty="0"/>
              <a:t>read their eligibility notices carefully to make sure that they submit: </a:t>
            </a:r>
            <a:endParaRPr lang="en-US" dirty="0" smtClean="0"/>
          </a:p>
          <a:p>
            <a:pPr marL="165261" indent="-165261">
              <a:buFont typeface="Wingdings" panose="05000000000000000000" pitchFamily="2" charset="2"/>
              <a:buChar char="§"/>
            </a:pPr>
            <a:r>
              <a:rPr lang="en-US" dirty="0" smtClean="0"/>
              <a:t>All </a:t>
            </a:r>
            <a:r>
              <a:rPr lang="en-US" dirty="0"/>
              <a:t>information that is requested; </a:t>
            </a:r>
            <a:endParaRPr lang="en-US" dirty="0" smtClean="0"/>
          </a:p>
          <a:p>
            <a:pPr marL="165261" indent="-165261">
              <a:buFont typeface="Wingdings" panose="05000000000000000000" pitchFamily="2" charset="2"/>
              <a:buChar char="§"/>
            </a:pPr>
            <a:r>
              <a:rPr lang="en-US" dirty="0" smtClean="0"/>
              <a:t>The </a:t>
            </a:r>
            <a:r>
              <a:rPr lang="en-US" dirty="0"/>
              <a:t>correct documents, if applicable; and </a:t>
            </a:r>
            <a:endParaRPr lang="en-US" dirty="0" smtClean="0"/>
          </a:p>
          <a:p>
            <a:pPr marL="165261" indent="-165261">
              <a:buFont typeface="Wingdings" panose="05000000000000000000" pitchFamily="2" charset="2"/>
              <a:buChar char="§"/>
            </a:pPr>
            <a:r>
              <a:rPr lang="en-US" dirty="0" smtClean="0"/>
              <a:t>Information </a:t>
            </a:r>
            <a:r>
              <a:rPr lang="en-US" dirty="0"/>
              <a:t>for the </a:t>
            </a:r>
            <a:r>
              <a:rPr lang="en-US" dirty="0" smtClean="0"/>
              <a:t>correct applicant</a:t>
            </a:r>
            <a:endParaRPr lang="en-US" dirty="0"/>
          </a:p>
          <a:p>
            <a:r>
              <a:rPr lang="en-US" dirty="0"/>
              <a:t>For example, the Marketplace may request additional information for </a:t>
            </a:r>
            <a:r>
              <a:rPr lang="en-US" dirty="0" smtClean="0"/>
              <a:t>someone </a:t>
            </a:r>
            <a:r>
              <a:rPr lang="en-US" dirty="0"/>
              <a:t>other than the </a:t>
            </a:r>
            <a:r>
              <a:rPr lang="en-US" dirty="0" smtClean="0"/>
              <a:t>primary applicant. </a:t>
            </a:r>
            <a:r>
              <a:rPr lang="en-US" dirty="0"/>
              <a:t>Submitting all of the correct information and documents, if applicable, for the correct </a:t>
            </a:r>
            <a:r>
              <a:rPr lang="en-US" dirty="0" smtClean="0"/>
              <a:t>applicant </a:t>
            </a:r>
            <a:r>
              <a:rPr lang="en-US" dirty="0"/>
              <a:t>will help the Marketplace resolve the data matching issue as soon as possible. </a:t>
            </a:r>
          </a:p>
        </p:txBody>
      </p:sp>
      <p:sp>
        <p:nvSpPr>
          <p:cNvPr id="4" name="Slide Number Placeholder 3"/>
          <p:cNvSpPr>
            <a:spLocks noGrp="1"/>
          </p:cNvSpPr>
          <p:nvPr>
            <p:ph type="sldNum" sz="quarter" idx="10"/>
          </p:nvPr>
        </p:nvSpPr>
        <p:spPr/>
        <p:txBody>
          <a:bodyPr/>
          <a:lstStyle/>
          <a:p>
            <a:fld id="{EFA87BB9-CDB7-42F1-A4FD-32CAE01FAC8B}" type="slidenum">
              <a:rPr lang="en-US" smtClean="0"/>
              <a:pPr/>
              <a:t>36</a:t>
            </a:fld>
            <a:endParaRPr lang="en-US" dirty="0"/>
          </a:p>
        </p:txBody>
      </p:sp>
    </p:spTree>
    <p:extLst>
      <p:ext uri="{BB962C8B-B14F-4D97-AF65-F5344CB8AC3E}">
        <p14:creationId xmlns:p14="http://schemas.microsoft.com/office/powerpoint/2010/main" val="7308953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600"/>
              </a:spcBef>
              <a:spcAft>
                <a:spcPts val="0"/>
              </a:spcAft>
              <a:buClrTx/>
              <a:buSzTx/>
              <a:buFontTx/>
              <a:buNone/>
              <a:tabLst/>
              <a:defRPr/>
            </a:pPr>
            <a:r>
              <a:rPr lang="en-US" dirty="0"/>
              <a:t>Consumers </a:t>
            </a:r>
            <a:r>
              <a:rPr lang="en-US" dirty="0" smtClean="0"/>
              <a:t>with immigration status (or citizenship) data matching issues who don’t </a:t>
            </a:r>
            <a:r>
              <a:rPr lang="en-US" dirty="0"/>
              <a:t>submit additional </a:t>
            </a:r>
            <a:r>
              <a:rPr lang="en-US" dirty="0" smtClean="0"/>
              <a:t>documents, </a:t>
            </a:r>
            <a:r>
              <a:rPr lang="en-US" dirty="0"/>
              <a:t>or </a:t>
            </a:r>
            <a:r>
              <a:rPr lang="en-US" dirty="0" smtClean="0"/>
              <a:t>don’t </a:t>
            </a:r>
            <a:r>
              <a:rPr lang="en-US" dirty="0"/>
              <a:t>submit the </a:t>
            </a:r>
            <a:r>
              <a:rPr lang="en-US" i="1" dirty="0"/>
              <a:t>correct </a:t>
            </a:r>
            <a:r>
              <a:rPr lang="en-US" dirty="0"/>
              <a:t>information for the </a:t>
            </a:r>
            <a:r>
              <a:rPr lang="en-US" i="1" dirty="0"/>
              <a:t>correct </a:t>
            </a:r>
            <a:r>
              <a:rPr lang="en-US" dirty="0" smtClean="0"/>
              <a:t>applicant </a:t>
            </a:r>
            <a:r>
              <a:rPr lang="en-US" dirty="0"/>
              <a:t>risk losing their </a:t>
            </a:r>
            <a:r>
              <a:rPr lang="en-US" dirty="0" smtClean="0"/>
              <a:t>coverage or financial help</a:t>
            </a:r>
            <a:r>
              <a:rPr lang="en-US" baseline="0" dirty="0" smtClean="0"/>
              <a:t> </a:t>
            </a:r>
            <a:r>
              <a:rPr lang="en-US" dirty="0" smtClean="0"/>
              <a:t>through </a:t>
            </a:r>
            <a:r>
              <a:rPr lang="en-US" dirty="0"/>
              <a:t>the Marketplace. Consumers with </a:t>
            </a:r>
            <a:r>
              <a:rPr lang="en-US" dirty="0" smtClean="0"/>
              <a:t>inconsistencies </a:t>
            </a:r>
            <a:r>
              <a:rPr lang="en-US" dirty="0"/>
              <a:t>will </a:t>
            </a:r>
            <a:r>
              <a:rPr lang="en-US" dirty="0" smtClean="0"/>
              <a:t>generally get 2 </a:t>
            </a:r>
            <a:r>
              <a:rPr lang="en-US" dirty="0"/>
              <a:t>warning </a:t>
            </a:r>
            <a:r>
              <a:rPr lang="en-US" dirty="0" smtClean="0"/>
              <a:t>notices. The </a:t>
            </a:r>
            <a:r>
              <a:rPr lang="en-US" dirty="0"/>
              <a:t>subject line of the warning notices will read “Important: Respond by the dates below to keep your Marketplace coverage or the help you are getting to pay for your Marketplace coverage.” Each notice includes a list of acceptable documents and instructions for sending them, which consumers should read closely to make sure </a:t>
            </a:r>
            <a:r>
              <a:rPr lang="en-US" dirty="0" smtClean="0"/>
              <a:t>they’re </a:t>
            </a:r>
            <a:r>
              <a:rPr lang="en-US" dirty="0"/>
              <a:t>submitting the correct information</a:t>
            </a:r>
            <a:r>
              <a:rPr lang="en-US" b="1" dirty="0"/>
              <a:t>. </a:t>
            </a:r>
            <a:r>
              <a:rPr lang="en-US" dirty="0"/>
              <a:t>Consumers </a:t>
            </a:r>
            <a:r>
              <a:rPr lang="en-US" dirty="0" smtClean="0"/>
              <a:t>may also </a:t>
            </a:r>
            <a:r>
              <a:rPr lang="en-US" dirty="0"/>
              <a:t>get a </a:t>
            </a:r>
            <a:r>
              <a:rPr lang="en-US" dirty="0" smtClean="0"/>
              <a:t>phone call before </a:t>
            </a:r>
            <a:r>
              <a:rPr lang="en-US" dirty="0"/>
              <a:t>their deadline to resolve their data matching issue.</a:t>
            </a:r>
            <a:r>
              <a:rPr lang="en-US" dirty="0">
                <a:solidFill>
                  <a:srgbClr val="FF0000"/>
                </a:solidFill>
              </a:rPr>
              <a:t> </a:t>
            </a:r>
            <a:r>
              <a:rPr lang="en-US" dirty="0" smtClean="0"/>
              <a:t>Data matching issues for potential Medicaid and CHIP individuals are resolved by the state Medicaid or CHIP agency.</a:t>
            </a:r>
          </a:p>
          <a:p>
            <a:endParaRPr lang="en-US" dirty="0" smtClean="0"/>
          </a:p>
          <a:p>
            <a:r>
              <a:rPr lang="en-US" dirty="0" smtClean="0"/>
              <a:t>For</a:t>
            </a:r>
            <a:r>
              <a:rPr lang="en-US" baseline="0" dirty="0" smtClean="0"/>
              <a:t> </a:t>
            </a:r>
            <a:r>
              <a:rPr lang="en-US" dirty="0" smtClean="0"/>
              <a:t>information about how to resolve data matching issues, go</a:t>
            </a:r>
            <a:r>
              <a:rPr lang="en-US" baseline="0" dirty="0" smtClean="0"/>
              <a:t> to</a:t>
            </a:r>
            <a:r>
              <a:rPr lang="en-US" sz="1200" kern="1200" dirty="0" smtClean="0">
                <a:solidFill>
                  <a:schemeClr val="tx1"/>
                </a:solidFill>
                <a:effectLst/>
                <a:latin typeface="Calibri" pitchFamily="34" charset="0"/>
                <a:ea typeface="+mn-ea"/>
                <a:cs typeface="Calibri" pitchFamily="34" charset="0"/>
              </a:rPr>
              <a:t> </a:t>
            </a:r>
            <a:r>
              <a:rPr lang="en-US" sz="1200" u="sng" kern="1200" dirty="0" smtClean="0">
                <a:solidFill>
                  <a:schemeClr val="tx1"/>
                </a:solidFill>
                <a:effectLst/>
                <a:latin typeface="Calibri" pitchFamily="34" charset="0"/>
                <a:ea typeface="+mn-ea"/>
                <a:cs typeface="Calibri" pitchFamily="34" charset="0"/>
                <a:hlinkClick r:id="rId3"/>
              </a:rPr>
              <a:t>marketplace.cms.gov/outreach-and-education/household-income-data-matching-issues.pdf</a:t>
            </a:r>
            <a:endParaRPr lang="en-US" sz="1200" kern="1200" dirty="0" smtClean="0">
              <a:solidFill>
                <a:schemeClr val="tx1"/>
              </a:solidFill>
              <a:effectLst/>
              <a:latin typeface="Calibri" pitchFamily="34" charset="0"/>
              <a:ea typeface="+mn-ea"/>
              <a:cs typeface="Calibri" pitchFamily="34" charset="0"/>
            </a:endParaRPr>
          </a:p>
          <a:p>
            <a:endParaRPr lang="en-US" dirty="0" smtClean="0"/>
          </a:p>
          <a:p>
            <a:r>
              <a:rPr lang="en-US" dirty="0" smtClean="0"/>
              <a:t>For information with</a:t>
            </a:r>
            <a:r>
              <a:rPr lang="en-US" baseline="0" dirty="0" smtClean="0"/>
              <a:t> complex cases and</a:t>
            </a:r>
            <a:r>
              <a:rPr lang="en-US" dirty="0" smtClean="0"/>
              <a:t> how</a:t>
            </a:r>
            <a:r>
              <a:rPr lang="en-US" baseline="0" dirty="0" smtClean="0"/>
              <a:t> to</a:t>
            </a:r>
            <a:r>
              <a:rPr lang="en-US" dirty="0" smtClean="0"/>
              <a:t> consumers resolve data matching issues, go</a:t>
            </a:r>
            <a:r>
              <a:rPr lang="en-US" baseline="0" dirty="0" smtClean="0"/>
              <a:t> to </a:t>
            </a:r>
            <a:r>
              <a:rPr lang="en-US" sz="1200" u="sng" kern="1200" dirty="0" smtClean="0">
                <a:solidFill>
                  <a:schemeClr val="tx1"/>
                </a:solidFill>
                <a:effectLst/>
                <a:latin typeface="Calibri" pitchFamily="34" charset="0"/>
                <a:ea typeface="+mn-ea"/>
                <a:cs typeface="Calibri" pitchFamily="34" charset="0"/>
                <a:hlinkClick r:id="rId4"/>
              </a:rPr>
              <a:t>marketplace.cms.gov/technical-assistance-resources/complex-cases-data-matching.pdf</a:t>
            </a:r>
            <a:endParaRPr lang="en-US" dirty="0" smtClean="0"/>
          </a:p>
          <a:p>
            <a:endParaRPr lang="en-US" dirty="0" smtClean="0"/>
          </a:p>
          <a:p>
            <a:endParaRPr lang="en-US" dirty="0" smtClean="0">
              <a:solidFill>
                <a:srgbClr val="FF0000"/>
              </a:solidFill>
            </a:endParaRPr>
          </a:p>
          <a:p>
            <a:endParaRPr lang="en-US" dirty="0">
              <a:solidFill>
                <a:srgbClr val="FF0000"/>
              </a:solidFill>
            </a:endParaRPr>
          </a:p>
        </p:txBody>
      </p:sp>
      <p:sp>
        <p:nvSpPr>
          <p:cNvPr id="4" name="Slide Number Placeholder 3"/>
          <p:cNvSpPr>
            <a:spLocks noGrp="1"/>
          </p:cNvSpPr>
          <p:nvPr>
            <p:ph type="sldNum" sz="quarter" idx="10"/>
          </p:nvPr>
        </p:nvSpPr>
        <p:spPr/>
        <p:txBody>
          <a:bodyPr/>
          <a:lstStyle/>
          <a:p>
            <a:fld id="{EFA87BB9-CDB7-42F1-A4FD-32CAE01FAC8B}" type="slidenum">
              <a:rPr lang="en-US" smtClean="0"/>
              <a:pPr/>
              <a:t>37</a:t>
            </a:fld>
            <a:endParaRPr lang="en-US" dirty="0"/>
          </a:p>
        </p:txBody>
      </p:sp>
    </p:spTree>
    <p:extLst>
      <p:ext uri="{BB962C8B-B14F-4D97-AF65-F5344CB8AC3E}">
        <p14:creationId xmlns:p14="http://schemas.microsoft.com/office/powerpoint/2010/main" val="730895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92102" y="4267203"/>
            <a:ext cx="6337302" cy="4114798"/>
          </a:xfrm>
        </p:spPr>
        <p:txBody>
          <a:bodyPr>
            <a:normAutofit/>
          </a:bodyPr>
          <a:lstStyle/>
          <a:p>
            <a:pPr defTabSz="931416">
              <a:defRPr/>
            </a:pPr>
            <a:r>
              <a:rPr lang="en-US" sz="1100" dirty="0"/>
              <a:t>Once you select a plan and enroll, you must pay your first premium directly to the insurance company – not to </a:t>
            </a:r>
            <a:r>
              <a:rPr lang="en-US" sz="1100" dirty="0" smtClean="0"/>
              <a:t>a Marketplace. </a:t>
            </a:r>
            <a:r>
              <a:rPr lang="en-US" sz="1100" dirty="0"/>
              <a:t>You’ll receive a link to the issuer’s payment site, if the issuer provided one. QHP issuers may, but aren’t required to, accept payment online at the time of enrollment. If there is no link, or if you complete plan selection via the </a:t>
            </a:r>
            <a:r>
              <a:rPr lang="en-US" sz="1100" dirty="0" smtClean="0"/>
              <a:t>Call Center, </a:t>
            </a:r>
            <a:r>
              <a:rPr lang="en-US" sz="1100" dirty="0"/>
              <a:t>contact the QHP issuer directly to inquire about other options to make premium payments. You must pay your first month’s premium by the insurer’s deadline to get coverage. </a:t>
            </a:r>
          </a:p>
          <a:p>
            <a:r>
              <a:rPr lang="en-US" sz="1100" dirty="0"/>
              <a:t>CMS requires issuers to accept a variety of payment methods, including paper checks, money orders, cashier's checks, electronic fund transfers (EFT), and pre-paid debit cards. They don’t have to accept credit card or debit card payments unless states make that a requirement, although many insurers currently accept all of these forms of payment. Therefore, it may vary from state to state and between insurers. </a:t>
            </a:r>
          </a:p>
          <a:p>
            <a:r>
              <a:rPr lang="en-US" sz="1100" dirty="0"/>
              <a:t>Each </a:t>
            </a:r>
            <a:r>
              <a:rPr lang="en-US" sz="1100" dirty="0" smtClean="0"/>
              <a:t>issuer </a:t>
            </a:r>
            <a:r>
              <a:rPr lang="en-US" sz="1100" dirty="0"/>
              <a:t>sets its own payment deadline. Some insurers may accept your first payment after your coverage has become effective or pay for your care retroactively. Contact your </a:t>
            </a:r>
            <a:r>
              <a:rPr lang="en-US" sz="1100" dirty="0" smtClean="0"/>
              <a:t>issuer </a:t>
            </a:r>
            <a:r>
              <a:rPr lang="en-US" sz="1100" dirty="0"/>
              <a:t>to find out when you need to make your payment and what flexibility they’re able to give you. </a:t>
            </a:r>
          </a:p>
          <a:p>
            <a:r>
              <a:rPr lang="en-US" sz="1100" dirty="0"/>
              <a:t>If you don’t pay your premiums, your enrollment may be terminated by your issuer. </a:t>
            </a:r>
            <a:r>
              <a:rPr lang="en-US" sz="1100" dirty="0" smtClean="0"/>
              <a:t>There’s </a:t>
            </a:r>
            <a:r>
              <a:rPr lang="en-US" sz="1100" dirty="0"/>
              <a:t>a 3 month grace period for you if you’re receiving an advanced payment of the premium tax </a:t>
            </a:r>
            <a:r>
              <a:rPr lang="en-US" sz="1100" dirty="0" smtClean="0"/>
              <a:t>credit (APTC), </a:t>
            </a:r>
            <a:r>
              <a:rPr lang="en-US" sz="1100" dirty="0"/>
              <a:t>as long as you paid at least </a:t>
            </a:r>
            <a:r>
              <a:rPr lang="en-US" sz="1100" dirty="0" smtClean="0"/>
              <a:t>1 </a:t>
            </a:r>
            <a:r>
              <a:rPr lang="en-US" sz="1100" dirty="0"/>
              <a:t>full month’s premium. </a:t>
            </a:r>
            <a:r>
              <a:rPr lang="en-US" sz="1100" dirty="0" smtClean="0"/>
              <a:t>If you’re not receiving APTC, the </a:t>
            </a:r>
            <a:r>
              <a:rPr lang="en-US" sz="1100" dirty="0"/>
              <a:t>exact length will vary depending on state law. </a:t>
            </a:r>
          </a:p>
        </p:txBody>
      </p:sp>
      <p:sp>
        <p:nvSpPr>
          <p:cNvPr id="5" name="Slide Number Placeholder 4"/>
          <p:cNvSpPr>
            <a:spLocks noGrp="1"/>
          </p:cNvSpPr>
          <p:nvPr>
            <p:ph type="sldNum" sz="quarter" idx="11"/>
          </p:nvPr>
        </p:nvSpPr>
        <p:spPr/>
        <p:txBody>
          <a:bodyPr/>
          <a:lstStyle/>
          <a:p>
            <a:fld id="{EFA87BB9-CDB7-42F1-A4FD-32CAE01FAC8B}" type="slidenum">
              <a:rPr lang="en-US" smtClean="0">
                <a:solidFill>
                  <a:prstClr val="black"/>
                </a:solidFill>
              </a:rPr>
              <a:pPr/>
              <a:t>38</a:t>
            </a:fld>
            <a:endParaRPr lang="en-US" dirty="0">
              <a:solidFill>
                <a:prstClr val="black"/>
              </a:solidFill>
            </a:endParaRPr>
          </a:p>
        </p:txBody>
      </p:sp>
    </p:spTree>
    <p:extLst>
      <p:ext uri="{BB962C8B-B14F-4D97-AF65-F5344CB8AC3E}">
        <p14:creationId xmlns:p14="http://schemas.microsoft.com/office/powerpoint/2010/main" val="28821959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Undocumented immigrants aren’t eligible for coverage through the Marketplace or for most Medicaid programs</a:t>
            </a:r>
            <a:r>
              <a:rPr lang="en-US" baseline="0" dirty="0" smtClean="0"/>
              <a:t> </a:t>
            </a:r>
            <a:r>
              <a:rPr lang="en-US" dirty="0" smtClean="0"/>
              <a:t>or CHIP. Premium tax credits and cost-sharing reductions aren’t available for undocumented immigrants.</a:t>
            </a:r>
          </a:p>
          <a:p>
            <a:r>
              <a:rPr lang="en-US" dirty="0" smtClean="0"/>
              <a:t>Undocumented immigrants may continue to buy coverage on their own outside the Marketplace and can get limited services for an emergency medical condition through Medicaid, if they’re otherwise eligible for Medicaid in the state. </a:t>
            </a:r>
          </a:p>
          <a:p>
            <a:r>
              <a:rPr lang="en-US" dirty="0" smtClean="0"/>
              <a:t>Undocumented immigrants aren’t subject to the individual shared responsibility requirement (fee collected at tax time for most uninsured people</a:t>
            </a:r>
            <a:r>
              <a:rPr lang="en-US" dirty="0"/>
              <a:t>). </a:t>
            </a:r>
            <a:endParaRPr lang="en-US" dirty="0" smtClean="0"/>
          </a:p>
          <a:p>
            <a:r>
              <a:rPr lang="en-US" dirty="0" smtClean="0"/>
              <a:t>Immigrants </a:t>
            </a:r>
            <a:r>
              <a:rPr lang="en-US" dirty="0"/>
              <a:t>who </a:t>
            </a:r>
            <a:r>
              <a:rPr lang="en-US" dirty="0" smtClean="0"/>
              <a:t>aren’t eligible </a:t>
            </a:r>
            <a:r>
              <a:rPr lang="en-US" dirty="0"/>
              <a:t>for Medicaid or CHIP because of their immigration </a:t>
            </a:r>
            <a:r>
              <a:rPr lang="en-US" dirty="0" smtClean="0"/>
              <a:t>status</a:t>
            </a:r>
            <a:r>
              <a:rPr lang="en-US" baseline="0" dirty="0" smtClean="0"/>
              <a:t> </a:t>
            </a:r>
            <a:r>
              <a:rPr lang="en-US" dirty="0" smtClean="0"/>
              <a:t>may </a:t>
            </a:r>
            <a:r>
              <a:rPr lang="en-US" dirty="0"/>
              <a:t>be able to use other state or </a:t>
            </a:r>
            <a:r>
              <a:rPr lang="en-US" dirty="0" smtClean="0"/>
              <a:t>federal </a:t>
            </a:r>
            <a:r>
              <a:rPr lang="en-US" dirty="0"/>
              <a:t>health programs, such as:</a:t>
            </a:r>
          </a:p>
          <a:p>
            <a:pPr marL="231775" indent="-231775">
              <a:buFont typeface="Wingdings" panose="05000000000000000000" pitchFamily="2" charset="2"/>
              <a:buChar char="§"/>
            </a:pPr>
            <a:r>
              <a:rPr lang="en-US" dirty="0" smtClean="0"/>
              <a:t>Programs </a:t>
            </a:r>
            <a:r>
              <a:rPr lang="en-US" dirty="0"/>
              <a:t>using </a:t>
            </a:r>
            <a:r>
              <a:rPr lang="en-US" dirty="0" smtClean="0"/>
              <a:t>federal </a:t>
            </a:r>
            <a:r>
              <a:rPr lang="en-US" dirty="0"/>
              <a:t>health care block grants that cover mental health, maternal and child health, family planning, communicable diseases, and immunizations;</a:t>
            </a:r>
          </a:p>
          <a:p>
            <a:pPr marL="231775" indent="-231775">
              <a:buFont typeface="Wingdings" panose="05000000000000000000" pitchFamily="2" charset="2"/>
              <a:buChar char="§"/>
            </a:pPr>
            <a:r>
              <a:rPr lang="en-US" dirty="0" smtClean="0"/>
              <a:t>Programs </a:t>
            </a:r>
            <a:r>
              <a:rPr lang="en-US" dirty="0"/>
              <a:t>providing health services necessary to protect life or safety that cover emergency medical, food, or shelter, mental health crisis, domestic violence, crime victim assistance, and disaster relief;</a:t>
            </a:r>
          </a:p>
          <a:p>
            <a:pPr marL="231775" indent="-231775">
              <a:buFont typeface="Wingdings" panose="05000000000000000000" pitchFamily="2" charset="2"/>
              <a:buChar char="§"/>
            </a:pPr>
            <a:r>
              <a:rPr lang="en-US" dirty="0" smtClean="0"/>
              <a:t>Hospital </a:t>
            </a:r>
            <a:r>
              <a:rPr lang="en-US" dirty="0"/>
              <a:t>financial assistance programs or charity care; and</a:t>
            </a:r>
          </a:p>
          <a:p>
            <a:pPr marL="231775" indent="-231775">
              <a:buFont typeface="Wingdings" panose="05000000000000000000" pitchFamily="2" charset="2"/>
              <a:buChar char="§"/>
            </a:pPr>
            <a:r>
              <a:rPr lang="en-US" dirty="0" smtClean="0"/>
              <a:t>Community </a:t>
            </a:r>
            <a:r>
              <a:rPr lang="en-US" dirty="0"/>
              <a:t>Health Centers (CHCs)/Federally Qualified Health Centers (FQHCs), or Migrant Health Centers.</a:t>
            </a:r>
          </a:p>
          <a:p>
            <a:endParaRPr lang="en-US" dirty="0" smtClean="0"/>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39</a:t>
            </a:fld>
            <a:endParaRPr lang="en-US" dirty="0"/>
          </a:p>
        </p:txBody>
      </p:sp>
    </p:spTree>
    <p:extLst>
      <p:ext uri="{BB962C8B-B14F-4D97-AF65-F5344CB8AC3E}">
        <p14:creationId xmlns:p14="http://schemas.microsoft.com/office/powerpoint/2010/main" val="1470229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To be eligible for private health insurance through a Marketplace, you must be a United States (U.S.) citizen or be lawfully present in the U.S. The term “lawfully present” includes certain</a:t>
            </a:r>
            <a:r>
              <a:rPr lang="en-US" baseline="0" dirty="0" smtClean="0"/>
              <a:t> </a:t>
            </a:r>
            <a:r>
              <a:rPr lang="en-US" dirty="0" smtClean="0"/>
              <a:t>immigrants who have the following status:</a:t>
            </a:r>
          </a:p>
          <a:p>
            <a:pPr marL="171450" lvl="0" indent="-171450">
              <a:buFont typeface="Wingdings" panose="05000000000000000000" pitchFamily="2" charset="2"/>
              <a:buChar char="§"/>
            </a:pPr>
            <a:r>
              <a:rPr lang="en-US" dirty="0" smtClean="0"/>
              <a:t>“Qualified non-citizen” immigration status </a:t>
            </a:r>
            <a:endParaRPr lang="en-US" strike="sngStrike" dirty="0" smtClean="0"/>
          </a:p>
          <a:p>
            <a:pPr marL="171450" lvl="0" indent="-171450">
              <a:buFont typeface="Wingdings" panose="05000000000000000000" pitchFamily="2" charset="2"/>
              <a:buChar char="§"/>
            </a:pPr>
            <a:r>
              <a:rPr lang="en-US" dirty="0" smtClean="0"/>
              <a:t>Humanitarian statuses or circumstances (including Temporary Protected Status, Special Juvenile Status, asylum applicants, Convention Against Torture, victims of trafficking)</a:t>
            </a:r>
          </a:p>
          <a:p>
            <a:pPr marL="171450" lvl="0" indent="-171450">
              <a:buFont typeface="Wingdings" panose="05000000000000000000" pitchFamily="2" charset="2"/>
              <a:buChar char="§"/>
            </a:pPr>
            <a:r>
              <a:rPr lang="en-US" dirty="0" smtClean="0"/>
              <a:t>Valid non-immigrant visas</a:t>
            </a:r>
          </a:p>
          <a:p>
            <a:pPr marL="171450" lvl="0" indent="-171450">
              <a:buFont typeface="Wingdings" panose="05000000000000000000" pitchFamily="2" charset="2"/>
              <a:buChar char="§"/>
            </a:pPr>
            <a:r>
              <a:rPr lang="en-US" dirty="0" smtClean="0"/>
              <a:t>Legal status conferred by other laws (for example, temporary resident status, LIFE Act, Family Unity individuals)</a:t>
            </a:r>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4</a:t>
            </a:fld>
            <a:endParaRPr lang="en-US" dirty="0"/>
          </a:p>
        </p:txBody>
      </p:sp>
    </p:spTree>
    <p:extLst>
      <p:ext uri="{BB962C8B-B14F-4D97-AF65-F5344CB8AC3E}">
        <p14:creationId xmlns:p14="http://schemas.microsoft.com/office/powerpoint/2010/main" val="141197094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Federally-funded health centers, which are community-based organizations that serve populations with limited access to health care, are required to provide primary health care services to all residents, including undocumented immigrants, in the health center’s service area.</a:t>
            </a:r>
          </a:p>
          <a:p>
            <a:r>
              <a:rPr lang="en-US" dirty="0" smtClean="0"/>
              <a:t>States may choose to provide insurance coverage to additional immigrant populations. </a:t>
            </a:r>
          </a:p>
        </p:txBody>
      </p:sp>
      <p:sp>
        <p:nvSpPr>
          <p:cNvPr id="5" name="Slide Number Placeholder 4"/>
          <p:cNvSpPr>
            <a:spLocks noGrp="1"/>
          </p:cNvSpPr>
          <p:nvPr>
            <p:ph type="sldNum" sz="quarter" idx="11"/>
          </p:nvPr>
        </p:nvSpPr>
        <p:spPr/>
        <p:txBody>
          <a:bodyPr/>
          <a:lstStyle/>
          <a:p>
            <a:fld id="{EFA87BB9-CDB7-42F1-A4FD-32CAE01FAC8B}" type="slidenum">
              <a:rPr lang="en-US" smtClean="0"/>
              <a:pPr/>
              <a:t>40</a:t>
            </a:fld>
            <a:endParaRPr lang="en-US" dirty="0"/>
          </a:p>
        </p:txBody>
      </p:sp>
    </p:spTree>
    <p:extLst>
      <p:ext uri="{BB962C8B-B14F-4D97-AF65-F5344CB8AC3E}">
        <p14:creationId xmlns:p14="http://schemas.microsoft.com/office/powerpoint/2010/main" val="15103351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048" y="4415791"/>
            <a:ext cx="5543637" cy="4183380"/>
          </a:xfrm>
        </p:spPr>
        <p:txBody>
          <a:bodyPr>
            <a:normAutofit/>
          </a:bodyPr>
          <a:lstStyle/>
          <a:p>
            <a:pPr indent="-249273" defTabSz="797674"/>
            <a:r>
              <a:rPr lang="en-US" dirty="0" smtClean="0"/>
              <a:t>If you have questions or need help applying for coverage, there are resources, including a toll-free Call Center and website with plan comparison tools. There’s also Marketplace-approved </a:t>
            </a:r>
            <a:r>
              <a:rPr lang="en-US" dirty="0"/>
              <a:t>in-person help </a:t>
            </a:r>
            <a:r>
              <a:rPr lang="en-US" dirty="0" smtClean="0"/>
              <a:t>available through several programs to help you with the process of enrolling and using health insurance, including the Navigator program. </a:t>
            </a:r>
          </a:p>
          <a:p>
            <a:pPr indent="-249273" defTabSz="797674"/>
            <a:r>
              <a:rPr lang="en-US" dirty="0" smtClean="0"/>
              <a:t>Language</a:t>
            </a:r>
            <a:r>
              <a:rPr lang="en-US" baseline="0" dirty="0" smtClean="0"/>
              <a:t> assistance is available through interpreters, Call Center support, and print and web resources.</a:t>
            </a:r>
            <a:r>
              <a:rPr lang="en-US" dirty="0" smtClean="0"/>
              <a:t> </a:t>
            </a:r>
          </a:p>
        </p:txBody>
      </p:sp>
      <p:sp>
        <p:nvSpPr>
          <p:cNvPr id="4" name="Slide Number Placeholder 3"/>
          <p:cNvSpPr>
            <a:spLocks noGrp="1"/>
          </p:cNvSpPr>
          <p:nvPr>
            <p:ph type="sldNum" sz="quarter" idx="10"/>
          </p:nvPr>
        </p:nvSpPr>
        <p:spPr/>
        <p:txBody>
          <a:bodyPr/>
          <a:lstStyle/>
          <a:p>
            <a:fld id="{69E08E8E-237C-40A9-BE2E-263B56C8B7CA}" type="slidenum">
              <a:rPr lang="en-US" smtClean="0"/>
              <a:pPr/>
              <a:t>41</a:t>
            </a:fld>
            <a:endParaRPr lang="en-US" dirty="0"/>
          </a:p>
        </p:txBody>
      </p:sp>
    </p:spTree>
    <p:extLst>
      <p:ext uri="{BB962C8B-B14F-4D97-AF65-F5344CB8AC3E}">
        <p14:creationId xmlns:p14="http://schemas.microsoft.com/office/powerpoint/2010/main" val="27130182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0250" y="4415791"/>
            <a:ext cx="5622925" cy="4183380"/>
          </a:xfrm>
        </p:spPr>
        <p:txBody>
          <a:bodyPr/>
          <a:lstStyle/>
          <a:p>
            <a:r>
              <a:rPr lang="en-US" dirty="0" smtClean="0"/>
              <a:t>There’s a Marketplace Call Center for consumers who live in states served by Federally-facilitated and State Partnership Marketplaces. </a:t>
            </a:r>
            <a:r>
              <a:rPr lang="en-US" dirty="0"/>
              <a:t>When you call, you’ll be asked what state you live in. If you live in a state operating a State-Based Marketplace, you’ll be provided with the number to that state’s Marketplace call center. </a:t>
            </a:r>
            <a:r>
              <a:rPr lang="en-US" dirty="0" smtClean="0"/>
              <a:t>The number for the Marketplace Call Center is 1-800-318-2596. TTY users should call 1-855-889-4325.</a:t>
            </a:r>
          </a:p>
          <a:p>
            <a:r>
              <a:rPr lang="en-US" dirty="0" smtClean="0"/>
              <a:t>Customer service</a:t>
            </a:r>
            <a:r>
              <a:rPr lang="en-US" baseline="0" dirty="0" smtClean="0"/>
              <a:t> </a:t>
            </a:r>
            <a:r>
              <a:rPr lang="en-US" dirty="0"/>
              <a:t>r</a:t>
            </a:r>
            <a:r>
              <a:rPr lang="en-US" baseline="0" dirty="0" smtClean="0"/>
              <a:t>epresentatives are available 24 hours a day, 7 days a week, including New Year's Day. The call center is closed on Memorial Day,</a:t>
            </a:r>
            <a:r>
              <a:rPr lang="en-US" dirty="0" smtClean="0"/>
              <a:t> </a:t>
            </a:r>
            <a:r>
              <a:rPr lang="en-US" baseline="0" dirty="0" smtClean="0"/>
              <a:t>the Fourth of July</a:t>
            </a:r>
            <a:r>
              <a:rPr lang="en-US" dirty="0" smtClean="0"/>
              <a:t>, Labor </a:t>
            </a:r>
            <a:r>
              <a:rPr lang="en-US" dirty="0"/>
              <a:t>Day, </a:t>
            </a:r>
            <a:r>
              <a:rPr lang="en-US" dirty="0" smtClean="0"/>
              <a:t>Thanksgiving</a:t>
            </a:r>
            <a:r>
              <a:rPr lang="en-US" dirty="0"/>
              <a:t>, </a:t>
            </a:r>
            <a:r>
              <a:rPr lang="en-US" dirty="0" smtClean="0"/>
              <a:t>and Christmas. </a:t>
            </a:r>
            <a:endParaRPr lang="en-US" baseline="0" dirty="0" smtClean="0"/>
          </a:p>
          <a:p>
            <a:r>
              <a:rPr lang="en-US" baseline="0" dirty="0" smtClean="0"/>
              <a:t>Customer service </a:t>
            </a:r>
            <a:r>
              <a:rPr lang="en-US" dirty="0"/>
              <a:t>r</a:t>
            </a:r>
            <a:r>
              <a:rPr lang="en-US" baseline="0" dirty="0" smtClean="0"/>
              <a:t>epresentatives </a:t>
            </a:r>
            <a:r>
              <a:rPr lang="en-US" dirty="0" smtClean="0"/>
              <a:t>can </a:t>
            </a:r>
            <a:r>
              <a:rPr lang="en-US" dirty="0"/>
              <a:t>help you complete the entire application </a:t>
            </a:r>
            <a:r>
              <a:rPr lang="en-US" dirty="0" smtClean="0"/>
              <a:t>and enrollment process </a:t>
            </a:r>
            <a:r>
              <a:rPr lang="en-US" dirty="0"/>
              <a:t>from beginning to end with information you provide over the phone, including reviewing your options and helping you enroll in a plan</a:t>
            </a:r>
            <a:r>
              <a:rPr lang="en-US" dirty="0" smtClean="0"/>
              <a:t>. They can </a:t>
            </a:r>
            <a:r>
              <a:rPr lang="en-US" dirty="0"/>
              <a:t>also answer questions as you fill out an online or paper </a:t>
            </a:r>
            <a:r>
              <a:rPr lang="en-US" dirty="0" smtClean="0"/>
              <a:t>application and refer you to local help resources in your community.</a:t>
            </a:r>
          </a:p>
          <a:p>
            <a:r>
              <a:rPr lang="en-US" dirty="0"/>
              <a:t>The call center provides objective information in English and in Spanish. It also uses a language line to provide assistance </a:t>
            </a:r>
            <a:r>
              <a:rPr lang="en-US" dirty="0" smtClean="0"/>
              <a:t>for over 150 languages</a:t>
            </a:r>
            <a:r>
              <a:rPr lang="en-US" dirty="0"/>
              <a:t>.</a:t>
            </a:r>
          </a:p>
          <a:p>
            <a:endParaRPr lang="en-US" baseline="0" dirty="0" smtClean="0"/>
          </a:p>
        </p:txBody>
      </p:sp>
      <p:sp>
        <p:nvSpPr>
          <p:cNvPr id="6" name="Slide Number Placeholder 5"/>
          <p:cNvSpPr>
            <a:spLocks noGrp="1"/>
          </p:cNvSpPr>
          <p:nvPr>
            <p:ph type="sldNum" sz="quarter" idx="12"/>
          </p:nvPr>
        </p:nvSpPr>
        <p:spPr/>
        <p:txBody>
          <a:bodyPr/>
          <a:lstStyle/>
          <a:p>
            <a:fld id="{EFA87BB9-CDB7-42F1-A4FD-32CAE01FAC8B}" type="slidenum">
              <a:rPr lang="en-US" smtClean="0"/>
              <a:pPr/>
              <a:t>42</a:t>
            </a:fld>
            <a:endParaRPr lang="en-US" dirty="0"/>
          </a:p>
        </p:txBody>
      </p:sp>
    </p:spTree>
    <p:extLst>
      <p:ext uri="{BB962C8B-B14F-4D97-AF65-F5344CB8AC3E}">
        <p14:creationId xmlns:p14="http://schemas.microsoft.com/office/powerpoint/2010/main" val="36899317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047" y="4415792"/>
            <a:ext cx="5543634" cy="4183380"/>
          </a:xfrm>
        </p:spPr>
        <p:txBody>
          <a:bodyPr>
            <a:normAutofit/>
          </a:bodyPr>
          <a:lstStyle/>
          <a:p>
            <a:pPr indent="-251221" defTabSz="803906">
              <a:spcBef>
                <a:spcPts val="611"/>
              </a:spcBef>
            </a:pPr>
            <a:r>
              <a:rPr lang="en-US" dirty="0"/>
              <a:t>There are several programs to help you through the process of </a:t>
            </a:r>
            <a:r>
              <a:rPr lang="en-US" dirty="0" smtClean="0"/>
              <a:t>applying for, enrolling in, </a:t>
            </a:r>
            <a:r>
              <a:rPr lang="en-US" dirty="0"/>
              <a:t>and using health insurance, including the Navigator program, non-Navigator assistance personnel, </a:t>
            </a:r>
            <a:r>
              <a:rPr lang="en-US" dirty="0" smtClean="0"/>
              <a:t>enrollment assistance contractors, agents </a:t>
            </a:r>
            <a:r>
              <a:rPr lang="en-US" dirty="0"/>
              <a:t>and </a:t>
            </a:r>
            <a:r>
              <a:rPr lang="en-US" dirty="0" smtClean="0"/>
              <a:t>brokers registered with the Marketplace, </a:t>
            </a:r>
            <a:r>
              <a:rPr lang="en-US" dirty="0"/>
              <a:t>and certified application </a:t>
            </a:r>
            <a:r>
              <a:rPr lang="en-US" dirty="0" smtClean="0"/>
              <a:t>counselors. These programs </a:t>
            </a:r>
            <a:r>
              <a:rPr lang="en-US" dirty="0"/>
              <a:t>play a large role in helping people apply for health </a:t>
            </a:r>
            <a:r>
              <a:rPr lang="en-US" dirty="0" smtClean="0"/>
              <a:t>coverage through the Marketplace. </a:t>
            </a:r>
            <a:endParaRPr lang="en-US" dirty="0"/>
          </a:p>
          <a:p>
            <a:pPr indent="-251221" defTabSz="803906">
              <a:spcBef>
                <a:spcPts val="611"/>
              </a:spcBef>
            </a:pPr>
            <a:r>
              <a:rPr lang="en-US" dirty="0" smtClean="0"/>
              <a:t>It’s </a:t>
            </a:r>
            <a:r>
              <a:rPr lang="en-US" dirty="0"/>
              <a:t>important to note that some of </a:t>
            </a:r>
            <a:r>
              <a:rPr lang="en-US" dirty="0" smtClean="0"/>
              <a:t>these </a:t>
            </a:r>
            <a:r>
              <a:rPr lang="en-US" dirty="0"/>
              <a:t>assistance resources </a:t>
            </a:r>
            <a:r>
              <a:rPr lang="en-US" dirty="0" smtClean="0"/>
              <a:t>(such as Marketplace </a:t>
            </a:r>
            <a:r>
              <a:rPr lang="en-US" dirty="0"/>
              <a:t>call centers and websites, and Navigators) are required </a:t>
            </a:r>
            <a:r>
              <a:rPr lang="en-US" dirty="0" smtClean="0"/>
              <a:t>under federal law to </a:t>
            </a:r>
            <a:r>
              <a:rPr lang="en-US" dirty="0"/>
              <a:t>provide unbiased and impartial advice, while others (such as </a:t>
            </a:r>
            <a:r>
              <a:rPr lang="en-US" dirty="0" smtClean="0"/>
              <a:t>agents </a:t>
            </a:r>
            <a:r>
              <a:rPr lang="en-US" dirty="0"/>
              <a:t>and brokers and issuer web sites and call centers) </a:t>
            </a:r>
            <a:r>
              <a:rPr lang="en-US" dirty="0" smtClean="0"/>
              <a:t>aren’t</a:t>
            </a:r>
            <a:r>
              <a:rPr lang="en-US" dirty="0"/>
              <a:t>.</a:t>
            </a:r>
          </a:p>
          <a:p>
            <a:pPr defTabSz="931386">
              <a:spcBef>
                <a:spcPts val="611"/>
              </a:spcBef>
              <a:defRPr/>
            </a:pPr>
            <a:r>
              <a:rPr lang="en-US" dirty="0">
                <a:solidFill>
                  <a:prstClr val="black"/>
                </a:solidFill>
              </a:rPr>
              <a:t>Organizations that don’t meet the </a:t>
            </a:r>
            <a:r>
              <a:rPr lang="en-US" dirty="0" smtClean="0">
                <a:solidFill>
                  <a:prstClr val="black"/>
                </a:solidFill>
              </a:rPr>
              <a:t>requirements </a:t>
            </a:r>
            <a:r>
              <a:rPr lang="en-US" dirty="0">
                <a:solidFill>
                  <a:prstClr val="black"/>
                </a:solidFill>
              </a:rPr>
              <a:t>to become </a:t>
            </a:r>
            <a:r>
              <a:rPr lang="en-US" dirty="0" smtClean="0">
                <a:solidFill>
                  <a:prstClr val="black"/>
                </a:solidFill>
              </a:rPr>
              <a:t>Marketplace-approved </a:t>
            </a:r>
            <a:r>
              <a:rPr lang="en-US" dirty="0">
                <a:solidFill>
                  <a:prstClr val="black"/>
                </a:solidFill>
              </a:rPr>
              <a:t>assisters are invited to become a “Champion for Coverage.” They can help educate the public about the Marketplace and refer them to resources where they can find assistance</a:t>
            </a:r>
            <a:r>
              <a:rPr lang="en-US" dirty="0" smtClean="0">
                <a:solidFill>
                  <a:prstClr val="black"/>
                </a:solidFill>
              </a:rPr>
              <a:t>. Visit </a:t>
            </a:r>
            <a:r>
              <a:rPr lang="en-US" dirty="0" smtClean="0">
                <a:solidFill>
                  <a:prstClr val="black"/>
                </a:solidFill>
                <a:hlinkClick r:id="rId3"/>
              </a:rPr>
              <a:t>Marketplace.cms.gov/technical-assistance-resources/assister-programs/champion.html</a:t>
            </a:r>
            <a:r>
              <a:rPr lang="en-US" dirty="0" smtClean="0">
                <a:solidFill>
                  <a:prstClr val="black"/>
                </a:solidFill>
              </a:rPr>
              <a:t> for </a:t>
            </a:r>
            <a:r>
              <a:rPr lang="en-US" dirty="0">
                <a:solidFill>
                  <a:prstClr val="black"/>
                </a:solidFill>
              </a:rPr>
              <a:t>more information. If you have questions, send an email to </a:t>
            </a:r>
            <a:r>
              <a:rPr lang="en-US" dirty="0" smtClean="0">
                <a:solidFill>
                  <a:prstClr val="black"/>
                </a:solidFill>
              </a:rPr>
              <a:t>Champion@cms.hhs.gov</a:t>
            </a:r>
            <a:r>
              <a:rPr lang="en-US" dirty="0">
                <a:solidFill>
                  <a:prstClr val="black"/>
                </a:solidFill>
              </a:rPr>
              <a:t>.</a:t>
            </a:r>
          </a:p>
        </p:txBody>
      </p:sp>
      <p:sp>
        <p:nvSpPr>
          <p:cNvPr id="4" name="Slide Number Placeholder 3"/>
          <p:cNvSpPr>
            <a:spLocks noGrp="1"/>
          </p:cNvSpPr>
          <p:nvPr>
            <p:ph type="sldNum" sz="quarter" idx="10"/>
          </p:nvPr>
        </p:nvSpPr>
        <p:spPr/>
        <p:txBody>
          <a:bodyPr/>
          <a:lstStyle/>
          <a:p>
            <a:fld id="{69E08E8E-237C-40A9-BE2E-263B56C8B7CA}" type="slidenum">
              <a:rPr lang="en-US" smtClean="0"/>
              <a:pPr/>
              <a:t>43</a:t>
            </a:fld>
            <a:endParaRPr lang="en-US" dirty="0"/>
          </a:p>
        </p:txBody>
      </p:sp>
    </p:spTree>
    <p:extLst>
      <p:ext uri="{BB962C8B-B14F-4D97-AF65-F5344CB8AC3E}">
        <p14:creationId xmlns:p14="http://schemas.microsoft.com/office/powerpoint/2010/main" val="42060126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If</a:t>
            </a:r>
            <a:r>
              <a:rPr lang="en-US" sz="1200" baseline="0" dirty="0" smtClean="0"/>
              <a:t> you, or someone you’re helping, has questions about the Health Insurance Marketplace, you have the right to get help and information in your language at no cost. Interpreters are available in over 150 different languages. To talk to an interpreter, call 1-800-318-2596. </a:t>
            </a:r>
            <a:r>
              <a:rPr lang="en-US" sz="1200" dirty="0" smtClean="0"/>
              <a:t>TTY users should call 1-855-889-4325 for help. </a:t>
            </a:r>
            <a:r>
              <a:rPr lang="en-US" sz="1200" baseline="0" dirty="0" smtClean="0"/>
              <a:t>A written explanation of this service is available in: </a:t>
            </a:r>
            <a:r>
              <a:rPr lang="en-US" sz="1200" dirty="0" smtClean="0"/>
              <a:t>Amharic, Arabic, Chinese, French, French Creole, German, Gujarati, Hindi, Hmong, Italian, Japanese, Korean, Lao, Pennsylvania Dutch, Persian, Polish, Portuguese, Russian, Serbo-Croatian, Spanish, Tagalog, Urdu, and Vietnamese in</a:t>
            </a:r>
            <a:r>
              <a:rPr lang="en-US" sz="1200" baseline="0" dirty="0" smtClean="0"/>
              <a:t> CMS Product No. 11658 at</a:t>
            </a:r>
            <a:r>
              <a:rPr lang="en-US" sz="1200" dirty="0" smtClean="0"/>
              <a:t> Marketplace.cms.gov/outreach-and-education/getting-help-in-a-language-other-than-english.pdf.</a:t>
            </a:r>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44</a:t>
            </a:fld>
            <a:endParaRPr lang="en-US" dirty="0"/>
          </a:p>
        </p:txBody>
      </p:sp>
    </p:spTree>
    <p:extLst>
      <p:ext uri="{BB962C8B-B14F-4D97-AF65-F5344CB8AC3E}">
        <p14:creationId xmlns:p14="http://schemas.microsoft.com/office/powerpoint/2010/main" val="287861236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38150" y="4234362"/>
            <a:ext cx="6134100" cy="3995238"/>
          </a:xfrm>
        </p:spPr>
        <p:txBody>
          <a:bodyPr>
            <a:normAutofit fontScale="85000" lnSpcReduction="10000"/>
          </a:bodyPr>
          <a:lstStyle/>
          <a:p>
            <a:pPr>
              <a:lnSpc>
                <a:spcPct val="120000"/>
              </a:lnSpc>
              <a:spcBef>
                <a:spcPts val="386"/>
              </a:spcBef>
            </a:pPr>
            <a:r>
              <a:rPr lang="en-US" dirty="0" smtClean="0"/>
              <a:t>The </a:t>
            </a:r>
            <a:r>
              <a:rPr lang="en-US" dirty="0"/>
              <a:t>following best practices can </a:t>
            </a:r>
            <a:r>
              <a:rPr lang="en-US" dirty="0" smtClean="0"/>
              <a:t>assist you in helping immigrant </a:t>
            </a:r>
            <a:r>
              <a:rPr lang="en-US" dirty="0"/>
              <a:t>consumers who are seeking health coverage for themselves or on behalf of someone else: </a:t>
            </a:r>
            <a:endParaRPr lang="en-US" dirty="0" smtClean="0"/>
          </a:p>
          <a:p>
            <a:pPr marL="165261" indent="-165261">
              <a:lnSpc>
                <a:spcPct val="120000"/>
              </a:lnSpc>
              <a:spcBef>
                <a:spcPts val="386"/>
              </a:spcBef>
              <a:buFont typeface="Wingdings" panose="05000000000000000000" pitchFamily="2" charset="2"/>
              <a:buChar char="§"/>
            </a:pPr>
            <a:r>
              <a:rPr lang="en-US" dirty="0" smtClean="0"/>
              <a:t>Start </a:t>
            </a:r>
            <a:r>
              <a:rPr lang="en-US" dirty="0"/>
              <a:t>by giving consumers who are immigrants reassuring messages about privacy and confidentiality, especially about their citizenship or immigration statuses and </a:t>
            </a:r>
            <a:r>
              <a:rPr lang="en-US" dirty="0" smtClean="0"/>
              <a:t>Social Security Numbers </a:t>
            </a:r>
            <a:r>
              <a:rPr lang="en-US" dirty="0"/>
              <a:t>(SSNs). Let consumers know that information they provide </a:t>
            </a:r>
            <a:r>
              <a:rPr lang="en-US" dirty="0" smtClean="0"/>
              <a:t>won’t be </a:t>
            </a:r>
            <a:r>
              <a:rPr lang="en-US" dirty="0"/>
              <a:t>used by government agencies to enforce immigration laws or policies</a:t>
            </a:r>
            <a:r>
              <a:rPr lang="en-US" dirty="0" smtClean="0"/>
              <a:t>.</a:t>
            </a:r>
          </a:p>
          <a:p>
            <a:pPr marL="165261" indent="-165261">
              <a:lnSpc>
                <a:spcPct val="120000"/>
              </a:lnSpc>
              <a:spcBef>
                <a:spcPts val="386"/>
              </a:spcBef>
              <a:buFont typeface="Wingdings" panose="05000000000000000000" pitchFamily="2" charset="2"/>
              <a:buChar char="§"/>
            </a:pPr>
            <a:r>
              <a:rPr lang="en-US" dirty="0" smtClean="0"/>
              <a:t>Share </a:t>
            </a:r>
            <a:r>
              <a:rPr lang="en-US" dirty="0"/>
              <a:t>information about eligible immigration statuses and acceptable immigration documents with </a:t>
            </a:r>
            <a:r>
              <a:rPr lang="en-US" dirty="0" smtClean="0"/>
              <a:t>consumers. </a:t>
            </a:r>
          </a:p>
          <a:p>
            <a:pPr marL="165261" indent="-165261">
              <a:lnSpc>
                <a:spcPct val="120000"/>
              </a:lnSpc>
              <a:spcBef>
                <a:spcPts val="386"/>
              </a:spcBef>
              <a:buFont typeface="Wingdings" panose="05000000000000000000" pitchFamily="2" charset="2"/>
              <a:buChar char="§"/>
            </a:pPr>
            <a:r>
              <a:rPr lang="en-US" dirty="0" smtClean="0"/>
              <a:t>Be </a:t>
            </a:r>
            <a:r>
              <a:rPr lang="en-US" dirty="0"/>
              <a:t>prepared to refer consumers to non-profit immigration attorneys to help consumers who </a:t>
            </a:r>
            <a:r>
              <a:rPr lang="en-US" dirty="0" smtClean="0"/>
              <a:t>aren’t </a:t>
            </a:r>
            <a:r>
              <a:rPr lang="en-US" dirty="0"/>
              <a:t>sure if they have eligible immigration statuses or to help them obtain immigration documents if they </a:t>
            </a:r>
            <a:r>
              <a:rPr lang="en-US" dirty="0" smtClean="0"/>
              <a:t>don’t </a:t>
            </a:r>
            <a:r>
              <a:rPr lang="en-US" dirty="0"/>
              <a:t>have them readily available. </a:t>
            </a:r>
            <a:endParaRPr lang="en-US" dirty="0" smtClean="0"/>
          </a:p>
          <a:p>
            <a:pPr marL="165261" indent="-165261">
              <a:lnSpc>
                <a:spcPct val="120000"/>
              </a:lnSpc>
              <a:spcBef>
                <a:spcPts val="386"/>
              </a:spcBef>
              <a:buFont typeface="Wingdings" panose="05000000000000000000" pitchFamily="2" charset="2"/>
              <a:buChar char="§"/>
            </a:pPr>
            <a:r>
              <a:rPr lang="en-US" dirty="0" smtClean="0"/>
              <a:t>Be </a:t>
            </a:r>
            <a:r>
              <a:rPr lang="en-US" dirty="0"/>
              <a:t>sure to correctly identify the consumer or consumers who are applying for health coverage by asking them if they are seeking health coverage for themselves or on behalf of someone </a:t>
            </a:r>
            <a:r>
              <a:rPr lang="en-US" dirty="0" smtClean="0"/>
              <a:t>else, and don’t ask questions regarding citizenship or immigration status about application filers or other family members who aren’t applying for coverage.</a:t>
            </a:r>
          </a:p>
          <a:p>
            <a:pPr marL="165261" indent="-165261">
              <a:lnSpc>
                <a:spcPct val="120000"/>
              </a:lnSpc>
              <a:spcBef>
                <a:spcPts val="386"/>
              </a:spcBef>
              <a:buFont typeface="Wingdings" panose="05000000000000000000" pitchFamily="2" charset="2"/>
              <a:buChar char="§"/>
            </a:pPr>
            <a:r>
              <a:rPr lang="en-US" dirty="0" smtClean="0"/>
              <a:t>Help </a:t>
            </a:r>
            <a:r>
              <a:rPr lang="en-US" dirty="0"/>
              <a:t>ensure that language or cultural barriers </a:t>
            </a:r>
            <a:r>
              <a:rPr lang="en-US" dirty="0" smtClean="0"/>
              <a:t>don’t </a:t>
            </a:r>
            <a:r>
              <a:rPr lang="en-US" dirty="0"/>
              <a:t>interfere with consumers’ understanding of the Marketplace application and enrollment process. Oral interpreters or translated materials are available through the Marketplace call center free of charge, and may be required </a:t>
            </a:r>
            <a:r>
              <a:rPr lang="en-US" dirty="0" smtClean="0"/>
              <a:t>to </a:t>
            </a:r>
            <a:r>
              <a:rPr lang="en-US" dirty="0"/>
              <a:t>make information completely accessible and understandable. </a:t>
            </a:r>
            <a:r>
              <a:rPr lang="en-US" dirty="0" smtClean="0"/>
              <a:t>Access these </a:t>
            </a:r>
            <a:r>
              <a:rPr lang="en-US" dirty="0"/>
              <a:t>services and provide them to applicants or their family members, if needed. Since these services are available for free, there should be no charge to an applicant or their family member. </a:t>
            </a:r>
            <a:endParaRPr lang="en-US" dirty="0" smtClean="0"/>
          </a:p>
          <a:p>
            <a:pPr>
              <a:lnSpc>
                <a:spcPct val="120000"/>
              </a:lnSpc>
              <a:spcBef>
                <a:spcPts val="386"/>
              </a:spcBef>
            </a:pPr>
            <a:r>
              <a:rPr lang="en-US" dirty="0" smtClean="0"/>
              <a:t>If </a:t>
            </a:r>
            <a:r>
              <a:rPr lang="en-US" dirty="0"/>
              <a:t>consumers </a:t>
            </a:r>
            <a:r>
              <a:rPr lang="en-US" dirty="0" smtClean="0"/>
              <a:t>speak a language </a:t>
            </a:r>
            <a:r>
              <a:rPr lang="en-US" dirty="0"/>
              <a:t>other than English and </a:t>
            </a:r>
            <a:r>
              <a:rPr lang="en-US" dirty="0" smtClean="0"/>
              <a:t>want personal help (free of charge) in </a:t>
            </a:r>
            <a:r>
              <a:rPr lang="en-US" dirty="0"/>
              <a:t>another language, they can call the Marketplace at </a:t>
            </a:r>
            <a:r>
              <a:rPr lang="en-US" dirty="0" smtClean="0"/>
              <a:t>1-800-318-2596.Use </a:t>
            </a:r>
            <a:r>
              <a:rPr lang="en-US" dirty="0"/>
              <a:t>the Find Local Help tool at </a:t>
            </a:r>
            <a:r>
              <a:rPr lang="en-US" u="sng" dirty="0"/>
              <a:t>LocalHelp.HealthCare.gov</a:t>
            </a:r>
            <a:r>
              <a:rPr lang="en-US" dirty="0"/>
              <a:t> to find local, personal help applying for health coverage. </a:t>
            </a:r>
          </a:p>
          <a:p>
            <a:pPr>
              <a:lnSpc>
                <a:spcPct val="120000"/>
              </a:lnSpc>
              <a:spcBef>
                <a:spcPts val="386"/>
              </a:spcBef>
            </a:pPr>
            <a:endParaRPr lang="en-US" dirty="0"/>
          </a:p>
        </p:txBody>
      </p:sp>
      <p:sp>
        <p:nvSpPr>
          <p:cNvPr id="4" name="Slide Number Placeholder 3"/>
          <p:cNvSpPr>
            <a:spLocks noGrp="1"/>
          </p:cNvSpPr>
          <p:nvPr>
            <p:ph type="sldNum" sz="quarter" idx="10"/>
          </p:nvPr>
        </p:nvSpPr>
        <p:spPr/>
        <p:txBody>
          <a:bodyPr/>
          <a:lstStyle/>
          <a:p>
            <a:fld id="{EFA87BB9-CDB7-42F1-A4FD-32CAE01FAC8B}" type="slidenum">
              <a:rPr lang="en-US" smtClean="0"/>
              <a:pPr/>
              <a:t>45</a:t>
            </a:fld>
            <a:endParaRPr lang="en-US" dirty="0"/>
          </a:p>
        </p:txBody>
      </p:sp>
    </p:spTree>
    <p:extLst>
      <p:ext uri="{BB962C8B-B14F-4D97-AF65-F5344CB8AC3E}">
        <p14:creationId xmlns:p14="http://schemas.microsoft.com/office/powerpoint/2010/main" val="369778036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Here are some key points to remember:</a:t>
            </a:r>
          </a:p>
          <a:p>
            <a:pPr marL="231294" indent="-231294">
              <a:buFont typeface="Wingdings" pitchFamily="2" charset="2"/>
              <a:buChar char="ü"/>
            </a:pPr>
            <a:r>
              <a:rPr lang="en-US" dirty="0" smtClean="0"/>
              <a:t>The Marketplace is a way to find and buy health insurance for eligible</a:t>
            </a:r>
            <a:r>
              <a:rPr lang="en-US" baseline="0" dirty="0" smtClean="0"/>
              <a:t> individuals</a:t>
            </a:r>
            <a:endParaRPr lang="en-US" dirty="0" smtClean="0"/>
          </a:p>
          <a:p>
            <a:pPr marL="231294" indent="-231294">
              <a:buFont typeface="Wingdings" pitchFamily="2" charset="2"/>
              <a:buChar char="ü"/>
            </a:pPr>
            <a:r>
              <a:rPr lang="en-US" dirty="0" smtClean="0"/>
              <a:t>Qualified individuals including certain immigrants can shop for health insurance that fits their needs and budget</a:t>
            </a:r>
          </a:p>
          <a:p>
            <a:pPr marL="231294" indent="-231294">
              <a:buFont typeface="Wingdings" pitchFamily="2" charset="2"/>
              <a:buChar char="ü"/>
            </a:pPr>
            <a:r>
              <a:rPr lang="en-US" dirty="0" smtClean="0"/>
              <a:t>Immigrants and their families may be eligible for lower costs on their monthly premiums and out-of-pocket costs</a:t>
            </a:r>
          </a:p>
          <a:p>
            <a:pPr marL="231294" indent="-231294">
              <a:buFont typeface="Wingdings" pitchFamily="2" charset="2"/>
              <a:buChar char="ü"/>
            </a:pPr>
            <a:r>
              <a:rPr lang="en-US" dirty="0" smtClean="0"/>
              <a:t>There is help available so you get the best coverage for your needs in a language you understand</a:t>
            </a:r>
          </a:p>
          <a:p>
            <a:pPr marL="0" lvl="1" indent="0" defTabSz="798050"/>
            <a:endParaRPr lang="en-US" dirty="0" smtClean="0"/>
          </a:p>
        </p:txBody>
      </p:sp>
      <p:sp>
        <p:nvSpPr>
          <p:cNvPr id="4" name="Slide Number Placeholder 3"/>
          <p:cNvSpPr>
            <a:spLocks noGrp="1"/>
          </p:cNvSpPr>
          <p:nvPr>
            <p:ph type="sldNum" sz="quarter" idx="10"/>
          </p:nvPr>
        </p:nvSpPr>
        <p:spPr/>
        <p:txBody>
          <a:bodyPr/>
          <a:lstStyle/>
          <a:p>
            <a:fld id="{BB7BC668-EF9E-4008-A594-DB84396FB3E9}" type="slidenum">
              <a:rPr lang="en-US" smtClean="0"/>
              <a:pPr/>
              <a:t>46</a:t>
            </a:fld>
            <a:endParaRPr lang="en-US" dirty="0"/>
          </a:p>
        </p:txBody>
      </p:sp>
    </p:spTree>
    <p:extLst>
      <p:ext uri="{BB962C8B-B14F-4D97-AF65-F5344CB8AC3E}">
        <p14:creationId xmlns:p14="http://schemas.microsoft.com/office/powerpoint/2010/main" val="309308194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FA87BB9-CDB7-42F1-A4FD-32CAE01FAC8B}" type="slidenum">
              <a:rPr lang="en-US" smtClean="0"/>
              <a:pPr/>
              <a:t>47</a:t>
            </a:fld>
            <a:endParaRPr lang="en-US" dirty="0"/>
          </a:p>
        </p:txBody>
      </p:sp>
    </p:spTree>
    <p:extLst>
      <p:ext uri="{BB962C8B-B14F-4D97-AF65-F5344CB8AC3E}">
        <p14:creationId xmlns:p14="http://schemas.microsoft.com/office/powerpoint/2010/main" val="2624358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CMS Product No. 11870, “7 Things</a:t>
            </a:r>
            <a:r>
              <a:rPr lang="en-US" baseline="0" dirty="0" smtClean="0"/>
              <a:t> Immigrant Families Need to Know about Marketplace Coverage” is available at </a:t>
            </a:r>
            <a:r>
              <a:rPr lang="en-US" baseline="0" dirty="0" smtClean="0">
                <a:hlinkClick r:id="rId3"/>
              </a:rPr>
              <a:t>Marketplace.cms.gov/technical-assistance-resources/logo-and-infographics/7-things-immigrants-need-to-know.pdf</a:t>
            </a:r>
            <a:r>
              <a:rPr lang="en-US" baseline="0" dirty="0" smtClean="0"/>
              <a:t>. This</a:t>
            </a:r>
            <a:r>
              <a:rPr lang="en-US" dirty="0" smtClean="0"/>
              <a:t> provides a high-level overview for immigrant families.</a:t>
            </a:r>
          </a:p>
          <a:p>
            <a:r>
              <a:rPr lang="en-US" baseline="0" dirty="0" smtClean="0"/>
              <a:t>This</a:t>
            </a:r>
            <a:r>
              <a:rPr lang="en-US" dirty="0" smtClean="0"/>
              <a:t> session will provide more detail on each of the topics discussed on the slide.</a:t>
            </a:r>
            <a:r>
              <a:rPr lang="en-US" baseline="0" dirty="0" smtClean="0"/>
              <a:t> </a:t>
            </a:r>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48</a:t>
            </a:fld>
            <a:endParaRPr lang="en-US" dirty="0"/>
          </a:p>
        </p:txBody>
      </p:sp>
    </p:spTree>
    <p:extLst>
      <p:ext uri="{BB962C8B-B14F-4D97-AF65-F5344CB8AC3E}">
        <p14:creationId xmlns:p14="http://schemas.microsoft.com/office/powerpoint/2010/main" val="29565545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49</a:t>
            </a:fld>
            <a:endParaRPr lang="en-US" dirty="0"/>
          </a:p>
        </p:txBody>
      </p:sp>
    </p:spTree>
    <p:extLst>
      <p:ext uri="{BB962C8B-B14F-4D97-AF65-F5344CB8AC3E}">
        <p14:creationId xmlns:p14="http://schemas.microsoft.com/office/powerpoint/2010/main" val="2948622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9468" y="4415791"/>
            <a:ext cx="6309360" cy="4260850"/>
          </a:xfrm>
        </p:spPr>
        <p:txBody>
          <a:bodyPr>
            <a:noAutofit/>
          </a:bodyPr>
          <a:lstStyle/>
          <a:p>
            <a:pPr>
              <a:spcBef>
                <a:spcPts val="306"/>
              </a:spcBef>
            </a:pPr>
            <a:r>
              <a:rPr lang="en-US" sz="1100" dirty="0"/>
              <a:t>The following is a list of immigration statuses that qualify </a:t>
            </a:r>
            <a:r>
              <a:rPr lang="en-US" sz="1100" dirty="0" smtClean="0"/>
              <a:t>someone to be eligible for Marketplace </a:t>
            </a:r>
            <a:r>
              <a:rPr lang="en-US" sz="1100" dirty="0"/>
              <a:t>coverage.</a:t>
            </a:r>
          </a:p>
          <a:p>
            <a:r>
              <a:rPr lang="en-US" sz="1100" b="1" dirty="0"/>
              <a:t>Lawful Permanent Resident (LPR/Green Card holder): </a:t>
            </a:r>
            <a:r>
              <a:rPr lang="en-US" sz="1100" dirty="0"/>
              <a:t>Lawful permanent residents have permission to live and work permanently in the United States (U.S.). </a:t>
            </a:r>
          </a:p>
          <a:p>
            <a:r>
              <a:rPr lang="en-US" sz="1100" b="1" dirty="0"/>
              <a:t>Asylee: </a:t>
            </a:r>
            <a:r>
              <a:rPr lang="en-US" sz="1100" dirty="0"/>
              <a:t>People already in the U.S. who fear persecution in their home country and satisfy the requirements for refugee status may apply for asylum in the U.S. With some exceptions, to qualify for asylum, individuals must apply within one year of their last entry to the U.S. </a:t>
            </a:r>
          </a:p>
          <a:p>
            <a:r>
              <a:rPr lang="en-US" sz="1100" b="1" dirty="0"/>
              <a:t>Refugees: </a:t>
            </a:r>
            <a:r>
              <a:rPr lang="en-US" sz="1100" b="0" dirty="0" smtClean="0"/>
              <a:t>N</a:t>
            </a:r>
            <a:r>
              <a:rPr lang="en-US" sz="1100" dirty="0" smtClean="0"/>
              <a:t>oncitizens </a:t>
            </a:r>
            <a:r>
              <a:rPr lang="en-US" sz="1100" dirty="0"/>
              <a:t>who, while outside the U.S. and their home country, were granted permission to enter and reside in the U.S. because they have a well-founded fear of persecution in their home country. </a:t>
            </a:r>
          </a:p>
          <a:p>
            <a:r>
              <a:rPr lang="en-US" sz="1100" b="1" dirty="0"/>
              <a:t>Cuban/Haitian Entrant: </a:t>
            </a:r>
            <a:r>
              <a:rPr lang="en-US" sz="1100" dirty="0"/>
              <a:t>For healthcare eligibility purposes, this category includes </a:t>
            </a:r>
            <a:r>
              <a:rPr lang="en-US" sz="1100" dirty="0" smtClean="0"/>
              <a:t>nationals who </a:t>
            </a:r>
            <a:r>
              <a:rPr lang="en-US" sz="1100" dirty="0"/>
              <a:t>(1) were paroled into the U.S., regardless of whether the parole document states “Cuban/Haitian </a:t>
            </a:r>
            <a:r>
              <a:rPr lang="en-US" sz="1100" dirty="0" smtClean="0"/>
              <a:t>entrant” and </a:t>
            </a:r>
            <a:r>
              <a:rPr lang="en-US" sz="1100" dirty="0"/>
              <a:t>(2) have a pending exclusion or deportation case, or applied for asylum, provided that they aren’t subject to a final order of deportation or exclusion. </a:t>
            </a:r>
            <a:r>
              <a:rPr lang="en-US" sz="1100" dirty="0" smtClean="0"/>
              <a:t>This designation must be made by the Department of Homeland</a:t>
            </a:r>
            <a:r>
              <a:rPr lang="en-US" sz="1100" baseline="0" dirty="0" smtClean="0"/>
              <a:t> Security.</a:t>
            </a:r>
            <a:endParaRPr lang="en-US" sz="1100" dirty="0"/>
          </a:p>
          <a:p>
            <a:r>
              <a:rPr lang="en-US" sz="1100" b="1" dirty="0"/>
              <a:t>Paroled into the U.S: </a:t>
            </a:r>
            <a:r>
              <a:rPr lang="en-US" sz="1100" dirty="0"/>
              <a:t>Individuals paroled into the U.S. are permitted to enter the country for humanitarian or public interest reasons. </a:t>
            </a:r>
          </a:p>
          <a:p>
            <a:r>
              <a:rPr lang="en-US" sz="1100" b="1" dirty="0"/>
              <a:t>Conditional Entrant Granted before 1980: </a:t>
            </a:r>
            <a:r>
              <a:rPr lang="en-US" sz="1100" dirty="0"/>
              <a:t>Before “refugee” status was established in U.S. law by the Refugee Act of 1980, nationals of communist countries or of certain countries in the Middle East were admitted as “conditional entrants,” a status similar to refugee status. </a:t>
            </a:r>
          </a:p>
          <a:p>
            <a:r>
              <a:rPr lang="en-US" sz="1100" b="1" dirty="0"/>
              <a:t>Battered Spouse, Child and Parent: </a:t>
            </a:r>
            <a:r>
              <a:rPr lang="en-US" sz="1100" dirty="0"/>
              <a:t>As a battered spouse, child or parent, you may file an immigrant visa petition under the Immigration and Nationality Act, as amended by the Violence Against Women Act. </a:t>
            </a:r>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5</a:t>
            </a:fld>
            <a:endParaRPr lang="en-US" dirty="0"/>
          </a:p>
        </p:txBody>
      </p:sp>
    </p:spTree>
    <p:extLst>
      <p:ext uri="{BB962C8B-B14F-4D97-AF65-F5344CB8AC3E}">
        <p14:creationId xmlns:p14="http://schemas.microsoft.com/office/powerpoint/2010/main" val="176479416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ts val="611"/>
              </a:spcBef>
            </a:pPr>
            <a:r>
              <a:rPr lang="en-US" b="0" dirty="0"/>
              <a:t>Need more information about the </a:t>
            </a:r>
            <a:r>
              <a:rPr lang="en-US" b="0" dirty="0" smtClean="0"/>
              <a:t>Health </a:t>
            </a:r>
            <a:r>
              <a:rPr lang="en-US" b="0" dirty="0"/>
              <a:t>Insurance Marketplace?</a:t>
            </a:r>
          </a:p>
          <a:p>
            <a:pPr>
              <a:spcBef>
                <a:spcPts val="611"/>
              </a:spcBef>
            </a:pPr>
            <a:r>
              <a:rPr lang="en-US" dirty="0"/>
              <a:t>Sign up to get email and text alerts </a:t>
            </a:r>
            <a:r>
              <a:rPr lang="en-US" dirty="0" smtClean="0"/>
              <a:t>at </a:t>
            </a:r>
            <a:r>
              <a:rPr lang="en-US" dirty="0" smtClean="0">
                <a:hlinkClick r:id="rId3"/>
              </a:rPr>
              <a:t>HealthCare.gov/subscribe/</a:t>
            </a:r>
            <a:r>
              <a:rPr lang="en-US" dirty="0" smtClean="0"/>
              <a:t>.</a:t>
            </a:r>
          </a:p>
          <a:p>
            <a:pPr>
              <a:spcBef>
                <a:spcPts val="611"/>
              </a:spcBef>
            </a:pPr>
            <a:r>
              <a:rPr lang="en-US" dirty="0" smtClean="0">
                <a:hlinkClick r:id="rId4"/>
              </a:rPr>
              <a:t>CuidadoDeSalud.gov/es/</a:t>
            </a:r>
            <a:r>
              <a:rPr lang="en-US" dirty="0" smtClean="0"/>
              <a:t> provides</a:t>
            </a:r>
            <a:r>
              <a:rPr lang="en-US" baseline="0" dirty="0" smtClean="0"/>
              <a:t> the HealthCare.gov information in</a:t>
            </a:r>
            <a:r>
              <a:rPr lang="en-US" dirty="0" smtClean="0"/>
              <a:t> Spanish.</a:t>
            </a:r>
          </a:p>
          <a:p>
            <a:pPr>
              <a:spcBef>
                <a:spcPts val="611"/>
              </a:spcBef>
            </a:pPr>
            <a:r>
              <a:rPr lang="en-US" dirty="0" smtClean="0"/>
              <a:t>Updates </a:t>
            </a:r>
            <a:r>
              <a:rPr lang="en-US" dirty="0"/>
              <a:t>and resources for </a:t>
            </a:r>
            <a:r>
              <a:rPr lang="en-US" dirty="0" smtClean="0"/>
              <a:t>partner and stakeholder </a:t>
            </a:r>
            <a:r>
              <a:rPr lang="en-US" dirty="0"/>
              <a:t>organizations are available at </a:t>
            </a:r>
            <a:r>
              <a:rPr lang="en-US" dirty="0" smtClean="0"/>
              <a:t>Marketplace.cms.gov.</a:t>
            </a:r>
          </a:p>
          <a:p>
            <a:pPr>
              <a:spcBef>
                <a:spcPts val="611"/>
              </a:spcBef>
            </a:pPr>
            <a:r>
              <a:rPr lang="en-US" dirty="0" smtClean="0"/>
              <a:t>Like </a:t>
            </a:r>
            <a:r>
              <a:rPr lang="en-US" dirty="0"/>
              <a:t>us on Facebook and follow us on </a:t>
            </a:r>
            <a:r>
              <a:rPr lang="en-US" dirty="0" smtClean="0"/>
              <a:t>Twitter!</a:t>
            </a:r>
            <a:endParaRPr lang="en-US" dirty="0"/>
          </a:p>
          <a:p>
            <a:endParaRPr lang="en-US" dirty="0"/>
          </a:p>
        </p:txBody>
      </p:sp>
      <p:sp>
        <p:nvSpPr>
          <p:cNvPr id="6" name="Slide Number Placeholder 5"/>
          <p:cNvSpPr>
            <a:spLocks noGrp="1"/>
          </p:cNvSpPr>
          <p:nvPr>
            <p:ph type="sldNum" sz="quarter" idx="12"/>
          </p:nvPr>
        </p:nvSpPr>
        <p:spPr/>
        <p:txBody>
          <a:bodyPr/>
          <a:lstStyle/>
          <a:p>
            <a:fld id="{EFA87BB9-CDB7-42F1-A4FD-32CAE01FAC8B}" type="slidenum">
              <a:rPr lang="en-US" smtClean="0"/>
              <a:pPr/>
              <a:t>50</a:t>
            </a:fld>
            <a:endParaRPr lang="en-US" dirty="0"/>
          </a:p>
        </p:txBody>
      </p:sp>
    </p:spTree>
    <p:extLst>
      <p:ext uri="{BB962C8B-B14F-4D97-AF65-F5344CB8AC3E}">
        <p14:creationId xmlns:p14="http://schemas.microsoft.com/office/powerpoint/2010/main" val="20569795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6" name="Slide Number Placeholder 5"/>
          <p:cNvSpPr>
            <a:spLocks noGrp="1"/>
          </p:cNvSpPr>
          <p:nvPr>
            <p:ph type="sldNum" sz="quarter" idx="12"/>
          </p:nvPr>
        </p:nvSpPr>
        <p:spPr/>
        <p:txBody>
          <a:bodyPr/>
          <a:lstStyle/>
          <a:p>
            <a:fld id="{EFA87BB9-CDB7-42F1-A4FD-32CAE01FAC8B}" type="slidenum">
              <a:rPr lang="en-US" smtClean="0"/>
              <a:pPr/>
              <a:t>51</a:t>
            </a:fld>
            <a:endParaRPr lang="en-US" dirty="0"/>
          </a:p>
        </p:txBody>
      </p:sp>
    </p:spTree>
    <p:extLst>
      <p:ext uri="{BB962C8B-B14F-4D97-AF65-F5344CB8AC3E}">
        <p14:creationId xmlns:p14="http://schemas.microsoft.com/office/powerpoint/2010/main" val="3577828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92100" y="4415791"/>
            <a:ext cx="6499225" cy="3995238"/>
          </a:xfrm>
        </p:spPr>
        <p:txBody>
          <a:bodyPr>
            <a:normAutofit fontScale="85000" lnSpcReduction="20000"/>
          </a:bodyPr>
          <a:lstStyle/>
          <a:p>
            <a:r>
              <a:rPr lang="en-US" b="1" dirty="0"/>
              <a:t>Victim of Trafficking and his/her </a:t>
            </a:r>
            <a:r>
              <a:rPr lang="en-US" b="1" dirty="0" smtClean="0"/>
              <a:t>spouse</a:t>
            </a:r>
            <a:r>
              <a:rPr lang="en-US" b="1" dirty="0"/>
              <a:t>, </a:t>
            </a:r>
            <a:r>
              <a:rPr lang="en-US" b="1" dirty="0" smtClean="0"/>
              <a:t>child</a:t>
            </a:r>
            <a:r>
              <a:rPr lang="en-US" b="1" dirty="0"/>
              <a:t>, </a:t>
            </a:r>
            <a:r>
              <a:rPr lang="en-US" b="1" dirty="0" smtClean="0"/>
              <a:t>sibling </a:t>
            </a:r>
            <a:r>
              <a:rPr lang="en-US" b="1" dirty="0"/>
              <a:t>or </a:t>
            </a:r>
            <a:r>
              <a:rPr lang="en-US" b="1" dirty="0" smtClean="0"/>
              <a:t>parent: </a:t>
            </a:r>
            <a:r>
              <a:rPr lang="en-US" dirty="0"/>
              <a:t>In October 2000, Congress created the “T” nonimmigrant status by passing the Victims of Trafficking and Violence Protection Act (</a:t>
            </a:r>
            <a:r>
              <a:rPr lang="en-US" dirty="0" smtClean="0"/>
              <a:t>VTVPA). </a:t>
            </a:r>
            <a:r>
              <a:rPr lang="en-US" dirty="0"/>
              <a:t>Another status granted to victims of human trafficking is </a:t>
            </a:r>
            <a:r>
              <a:rPr lang="en-US" dirty="0" smtClean="0"/>
              <a:t>“U” </a:t>
            </a:r>
            <a:r>
              <a:rPr lang="en-US" dirty="0"/>
              <a:t>nonimmigrant status (U visa). </a:t>
            </a:r>
            <a:endParaRPr lang="en-US" dirty="0" smtClean="0"/>
          </a:p>
          <a:p>
            <a:r>
              <a:rPr lang="en-US" b="1" dirty="0" smtClean="0"/>
              <a:t>Granted Withholding of Deportation or Withholding of Removal, under the immigration laws or under the Convention Against Torture (CAT): </a:t>
            </a:r>
            <a:r>
              <a:rPr lang="en-US" dirty="0" smtClean="0"/>
              <a:t>Persons who have substantial grounds for believing that, if they were returned to their home country, they would be in danger of being subjected to torture, may apply for withholding under the CAT. </a:t>
            </a:r>
          </a:p>
          <a:p>
            <a:r>
              <a:rPr lang="en-US" b="1" dirty="0" smtClean="0"/>
              <a:t>Individual </a:t>
            </a:r>
            <a:r>
              <a:rPr lang="en-US" b="1" dirty="0"/>
              <a:t>with </a:t>
            </a:r>
            <a:r>
              <a:rPr lang="en-US" b="1" dirty="0" smtClean="0"/>
              <a:t>non-immigrant status: </a:t>
            </a:r>
            <a:r>
              <a:rPr lang="en-US" dirty="0"/>
              <a:t>(includes worker visas, student visas, and citizens of Micronesia, the Marshall Islands, and Palau</a:t>
            </a:r>
            <a:r>
              <a:rPr lang="en-US" dirty="0" smtClean="0"/>
              <a:t>): Non-immigrant </a:t>
            </a:r>
            <a:r>
              <a:rPr lang="en-US" dirty="0"/>
              <a:t>visa holders </a:t>
            </a:r>
            <a:r>
              <a:rPr lang="en-US" dirty="0" smtClean="0"/>
              <a:t>as </a:t>
            </a:r>
            <a:r>
              <a:rPr lang="en-US" dirty="0"/>
              <a:t>well as individuals who are permitted to live and work in the U.S. indefinitely. </a:t>
            </a:r>
            <a:endParaRPr lang="en-US" dirty="0" smtClean="0"/>
          </a:p>
          <a:p>
            <a:pPr marL="0" marR="0" indent="0" algn="l" defTabSz="914400" rtl="0" eaLnBrk="1" fontAlgn="auto" latinLnBrk="0" hangingPunct="1">
              <a:lnSpc>
                <a:spcPct val="100000"/>
              </a:lnSpc>
              <a:spcBef>
                <a:spcPts val="600"/>
              </a:spcBef>
              <a:spcAft>
                <a:spcPts val="0"/>
              </a:spcAft>
              <a:buClrTx/>
              <a:buSzTx/>
              <a:buFontTx/>
              <a:buNone/>
              <a:tabLst/>
              <a:defRPr/>
            </a:pPr>
            <a:r>
              <a:rPr lang="en-US" sz="1200" b="1" dirty="0" smtClean="0"/>
              <a:t>Temporary Protected Status (TPS): </a:t>
            </a:r>
            <a:r>
              <a:rPr lang="en-US" sz="1200" dirty="0" smtClean="0"/>
              <a:t>The Secretary of Homeland Security may designate a foreign country for TPS due to conditions in the country that temporarily prevent the country's nationals from returning safely, or in certain circumstances, where the country is unable to handle the return of its nationals adequately.  </a:t>
            </a:r>
            <a:endParaRPr lang="en-US" sz="1200" b="1" dirty="0" smtClean="0"/>
          </a:p>
          <a:p>
            <a:r>
              <a:rPr lang="en-US" sz="1200" b="1" dirty="0" smtClean="0"/>
              <a:t>Deferred </a:t>
            </a:r>
            <a:r>
              <a:rPr lang="en-US" sz="1200" b="1" dirty="0"/>
              <a:t>Enforced Departure (DED</a:t>
            </a:r>
            <a:r>
              <a:rPr lang="en-US" sz="1200" b="1" dirty="0" smtClean="0"/>
              <a:t>):</a:t>
            </a:r>
            <a:r>
              <a:rPr lang="en-US" sz="1200" dirty="0" smtClean="0"/>
              <a:t> DED </a:t>
            </a:r>
            <a:r>
              <a:rPr lang="en-US" sz="1200" dirty="0"/>
              <a:t>allows qualified individuals to remain in the </a:t>
            </a:r>
            <a:r>
              <a:rPr lang="en-US" sz="1200" dirty="0" smtClean="0"/>
              <a:t>U.S. for </a:t>
            </a:r>
            <a:r>
              <a:rPr lang="en-US" sz="1200" dirty="0"/>
              <a:t>limited periods of time according to a </a:t>
            </a:r>
            <a:r>
              <a:rPr lang="en-US" sz="1200" dirty="0" smtClean="0"/>
              <a:t>Presidential </a:t>
            </a:r>
            <a:r>
              <a:rPr lang="en-US" sz="1200" dirty="0"/>
              <a:t>directive. DED </a:t>
            </a:r>
            <a:r>
              <a:rPr lang="en-US" sz="1200" dirty="0" smtClean="0"/>
              <a:t>isn’t </a:t>
            </a:r>
            <a:r>
              <a:rPr lang="en-US" sz="1200" dirty="0"/>
              <a:t>an immigration status. During the period ordered by the President, qualified individuals under DED generally may also apply for work </a:t>
            </a:r>
            <a:r>
              <a:rPr lang="en-US" dirty="0"/>
              <a:t>authorization</a:t>
            </a:r>
            <a:r>
              <a:rPr lang="en-US" dirty="0" smtClean="0"/>
              <a:t>. </a:t>
            </a:r>
            <a:endParaRPr lang="en-US" dirty="0"/>
          </a:p>
          <a:p>
            <a:r>
              <a:rPr lang="en-US" b="1" dirty="0" smtClean="0"/>
              <a:t>Deferred </a:t>
            </a:r>
            <a:r>
              <a:rPr lang="en-US" b="1" dirty="0"/>
              <a:t>Action </a:t>
            </a:r>
            <a:r>
              <a:rPr lang="en-US" b="1" dirty="0" smtClean="0"/>
              <a:t>Status: </a:t>
            </a:r>
            <a:r>
              <a:rPr lang="en-US" dirty="0"/>
              <a:t>Immigration officials may exercise prosecutorial discretion in favor of a noncitizen who otherwise would be subject to deportation or removal proceedings. </a:t>
            </a:r>
            <a:r>
              <a:rPr lang="en-US" dirty="0" smtClean="0"/>
              <a:t>This </a:t>
            </a:r>
            <a:r>
              <a:rPr lang="en-US" dirty="0"/>
              <a:t>relief most commonly has been used by </a:t>
            </a:r>
            <a:r>
              <a:rPr lang="en-US" dirty="0" smtClean="0"/>
              <a:t>the </a:t>
            </a:r>
            <a:r>
              <a:rPr lang="en-US" dirty="0"/>
              <a:t>United States Citizenship and Immigration Services (USCIS)</a:t>
            </a:r>
            <a:r>
              <a:rPr lang="en-US" dirty="0" smtClean="0"/>
              <a:t> </a:t>
            </a:r>
            <a:r>
              <a:rPr lang="en-US" dirty="0"/>
              <a:t>to grant employment authorization to individuals who have petitioned for Lawful Permanent Resident </a:t>
            </a:r>
            <a:r>
              <a:rPr lang="en-US" dirty="0" smtClean="0"/>
              <a:t>status </a:t>
            </a:r>
            <a:r>
              <a:rPr lang="en-US" dirty="0"/>
              <a:t>as abused spouses or children under the Violence Against Women Act </a:t>
            </a:r>
            <a:r>
              <a:rPr lang="en-US" dirty="0" smtClean="0"/>
              <a:t>and </a:t>
            </a:r>
            <a:r>
              <a:rPr lang="en-US" dirty="0"/>
              <a:t>for people with urgent medical needs. </a:t>
            </a:r>
            <a:endParaRPr lang="en-US" dirty="0" smtClean="0"/>
          </a:p>
          <a:p>
            <a:pPr marL="13772" indent="-13772"/>
            <a:r>
              <a:rPr lang="en-US" b="1" dirty="0" smtClean="0"/>
              <a:t>NOTE:  Deferred </a:t>
            </a:r>
            <a:r>
              <a:rPr lang="en-US" b="1" dirty="0"/>
              <a:t>Action for Childhood Arrivals (DACA</a:t>
            </a:r>
            <a:r>
              <a:rPr lang="en-US" b="1" dirty="0" smtClean="0"/>
              <a:t>)</a:t>
            </a:r>
            <a:r>
              <a:rPr lang="en-US" b="0" dirty="0" smtClean="0"/>
              <a:t>:</a:t>
            </a:r>
            <a:r>
              <a:rPr lang="en-US" dirty="0" smtClean="0"/>
              <a:t> DACA recently </a:t>
            </a:r>
            <a:r>
              <a:rPr lang="en-US" dirty="0"/>
              <a:t>became available to immigrant youth who came to the U.S. as children, have lived in the country for at least </a:t>
            </a:r>
            <a:r>
              <a:rPr lang="en-US" dirty="0" smtClean="0"/>
              <a:t>5 </a:t>
            </a:r>
            <a:r>
              <a:rPr lang="en-US" dirty="0"/>
              <a:t>years, and meet certain other criteria. </a:t>
            </a:r>
            <a:r>
              <a:rPr lang="en-US" b="1" dirty="0" smtClean="0"/>
              <a:t>This group is </a:t>
            </a:r>
            <a:r>
              <a:rPr lang="en-US" b="1" i="1" dirty="0" smtClean="0"/>
              <a:t>not</a:t>
            </a:r>
            <a:r>
              <a:rPr lang="en-US" b="1" dirty="0" smtClean="0"/>
              <a:t> considered “lawfully present,” </a:t>
            </a:r>
            <a:r>
              <a:rPr lang="en-US" b="1" dirty="0"/>
              <a:t>for purposes of </a:t>
            </a:r>
            <a:r>
              <a:rPr lang="en-US" b="1" dirty="0" smtClean="0"/>
              <a:t>eligibility for a Health Insurance Marketplace, with or without premium </a:t>
            </a:r>
            <a:r>
              <a:rPr lang="en-US" b="1" dirty="0"/>
              <a:t>tax </a:t>
            </a:r>
            <a:r>
              <a:rPr lang="en-US" b="1" dirty="0" smtClean="0"/>
              <a:t>credits or cost-sharing reductions, as described in the 2012 Department of Homeland Security policy. </a:t>
            </a:r>
            <a:endParaRPr lang="en-US" b="1" dirty="0"/>
          </a:p>
          <a:p>
            <a:pPr marL="0" marR="0" indent="0" algn="l" defTabSz="914400" rtl="0" eaLnBrk="1" fontAlgn="auto" latinLnBrk="0" hangingPunct="1">
              <a:lnSpc>
                <a:spcPct val="100000"/>
              </a:lnSpc>
              <a:spcBef>
                <a:spcPts val="600"/>
              </a:spcBef>
              <a:spcAft>
                <a:spcPts val="0"/>
              </a:spcAft>
              <a:buClrTx/>
              <a:buSzTx/>
              <a:buFontTx/>
              <a:buNone/>
              <a:tabLst/>
              <a:defRPr/>
            </a:pPr>
            <a:r>
              <a:rPr lang="en-US" dirty="0" smtClean="0"/>
              <a:t>For more information,</a:t>
            </a:r>
            <a:r>
              <a:rPr lang="en-US" baseline="0" dirty="0" smtClean="0"/>
              <a:t> visit</a:t>
            </a:r>
            <a:r>
              <a:rPr lang="en-US" dirty="0" smtClean="0"/>
              <a:t> HealthCare.gov/immigrants/immigration-status/</a:t>
            </a:r>
            <a:r>
              <a:rPr lang="en-US" baseline="0" dirty="0" smtClean="0"/>
              <a:t> </a:t>
            </a:r>
            <a:r>
              <a:rPr lang="en-US" dirty="0" smtClean="0"/>
              <a:t>and/or </a:t>
            </a:r>
            <a:r>
              <a:rPr lang="en-US" dirty="0" smtClean="0">
                <a:hlinkClick r:id="rId3"/>
              </a:rPr>
              <a:t>uscis.gov/humanitarian</a:t>
            </a:r>
            <a:r>
              <a:rPr lang="en-US" dirty="0" smtClean="0"/>
              <a:t>.</a:t>
            </a:r>
          </a:p>
          <a:p>
            <a:endParaRPr lang="en-US" dirty="0" smtClean="0"/>
          </a:p>
          <a:p>
            <a:endParaRPr lang="en-US" dirty="0" smtClean="0"/>
          </a:p>
          <a:p>
            <a:endParaRPr lang="en-US" dirty="0" smtClean="0"/>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6</a:t>
            </a:fld>
            <a:endParaRPr lang="en-US" dirty="0"/>
          </a:p>
        </p:txBody>
      </p:sp>
    </p:spTree>
    <p:extLst>
      <p:ext uri="{BB962C8B-B14F-4D97-AF65-F5344CB8AC3E}">
        <p14:creationId xmlns:p14="http://schemas.microsoft.com/office/powerpoint/2010/main" val="1764794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57225" y="4353076"/>
            <a:ext cx="5608320" cy="4183380"/>
          </a:xfrm>
        </p:spPr>
        <p:txBody>
          <a:bodyPr/>
          <a:lstStyle/>
          <a:p>
            <a:r>
              <a:rPr lang="en-US" b="1" dirty="0" smtClean="0"/>
              <a:t>Lawful </a:t>
            </a:r>
            <a:r>
              <a:rPr lang="en-US" b="1" dirty="0"/>
              <a:t>temporary residents: </a:t>
            </a:r>
            <a:r>
              <a:rPr lang="en-US" dirty="0"/>
              <a:t>Are “lawfully present.” Applicants for legalization who are granted work authorization are also “lawfully present.” </a:t>
            </a:r>
          </a:p>
          <a:p>
            <a:pPr>
              <a:lnSpc>
                <a:spcPct val="120000"/>
              </a:lnSpc>
              <a:spcBef>
                <a:spcPts val="600"/>
              </a:spcBef>
              <a:buFont typeface="Wingdings" panose="05000000000000000000" pitchFamily="2" charset="2"/>
              <a:buNone/>
            </a:pPr>
            <a:r>
              <a:rPr lang="en-US" b="1" dirty="0" smtClean="0"/>
              <a:t>Amerasian immigrants</a:t>
            </a:r>
          </a:p>
          <a:p>
            <a:pPr>
              <a:lnSpc>
                <a:spcPct val="120000"/>
              </a:lnSpc>
              <a:spcBef>
                <a:spcPts val="300"/>
              </a:spcBef>
            </a:pPr>
            <a:r>
              <a:rPr lang="en-US" b="1" dirty="0" smtClean="0"/>
              <a:t>Special immigrant visa holders from Iraq or Afghanistan</a:t>
            </a:r>
          </a:p>
          <a:p>
            <a:r>
              <a:rPr lang="en-US" b="1" dirty="0" smtClean="0"/>
              <a:t>Granted </a:t>
            </a:r>
            <a:r>
              <a:rPr lang="en-US" b="1" dirty="0"/>
              <a:t>an administrative stay of removal by the Department of Homeland Security (DHS) </a:t>
            </a:r>
          </a:p>
          <a:p>
            <a:r>
              <a:rPr lang="en-US" b="1" dirty="0"/>
              <a:t>Member of a </a:t>
            </a:r>
            <a:r>
              <a:rPr lang="en-US" b="1" dirty="0" smtClean="0"/>
              <a:t>federally-recognized </a:t>
            </a:r>
            <a:r>
              <a:rPr lang="en-US" b="1" dirty="0"/>
              <a:t>Indian tribe or </a:t>
            </a:r>
            <a:r>
              <a:rPr lang="en-US" b="1" dirty="0" smtClean="0"/>
              <a:t>an American </a:t>
            </a:r>
            <a:r>
              <a:rPr lang="en-US" b="1" dirty="0"/>
              <a:t>Indian born in Canada </a:t>
            </a:r>
            <a:endParaRPr lang="en-US" b="1" dirty="0" smtClean="0"/>
          </a:p>
          <a:p>
            <a:r>
              <a:rPr lang="en-US" b="1" dirty="0" smtClean="0"/>
              <a:t>Resident of American Samoa </a:t>
            </a:r>
            <a:r>
              <a:rPr lang="en-US" b="0" dirty="0" smtClean="0"/>
              <a:t>seeking Marketplace coverage while residing within the 50</a:t>
            </a:r>
            <a:r>
              <a:rPr lang="en-US" b="0" baseline="0" dirty="0" smtClean="0"/>
              <a:t> states or the District of Columbia.</a:t>
            </a:r>
            <a:endParaRPr lang="en-US" b="1" dirty="0"/>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7</a:t>
            </a:fld>
            <a:endParaRPr lang="en-US" dirty="0"/>
          </a:p>
        </p:txBody>
      </p:sp>
    </p:spTree>
    <p:extLst>
      <p:ext uri="{BB962C8B-B14F-4D97-AF65-F5344CB8AC3E}">
        <p14:creationId xmlns:p14="http://schemas.microsoft.com/office/powerpoint/2010/main" val="4044374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Applicants </a:t>
            </a:r>
            <a:r>
              <a:rPr lang="en-US" dirty="0"/>
              <a:t>for any of these statuses:</a:t>
            </a:r>
          </a:p>
          <a:p>
            <a:r>
              <a:rPr lang="en-US" b="1" dirty="0"/>
              <a:t>Temporary Protected Status*: </a:t>
            </a:r>
            <a:r>
              <a:rPr lang="en-US" dirty="0"/>
              <a:t>Temporary protected status is granted to individuals physically present in the U.S. who are from countries designated by the Secretary of the U.S. Department of Homeland Security as unsafe to accept their return. </a:t>
            </a:r>
          </a:p>
          <a:p>
            <a:r>
              <a:rPr lang="en-US" b="1" dirty="0" smtClean="0"/>
              <a:t>Special </a:t>
            </a:r>
            <a:r>
              <a:rPr lang="en-US" b="1" dirty="0"/>
              <a:t>Immigrant Juvenile </a:t>
            </a:r>
            <a:r>
              <a:rPr lang="en-US" b="1" dirty="0" smtClean="0"/>
              <a:t>Status: </a:t>
            </a:r>
            <a:r>
              <a:rPr lang="en-US" dirty="0"/>
              <a:t>Children who are declared dependent on the juvenile court and who are eligible for long-term foster care may apply for adjustment of status when a court or agency determines that return to their country of origin </a:t>
            </a:r>
            <a:r>
              <a:rPr lang="en-US" dirty="0" smtClean="0"/>
              <a:t>isn’t </a:t>
            </a:r>
            <a:r>
              <a:rPr lang="en-US" dirty="0"/>
              <a:t>in their best interest. </a:t>
            </a:r>
          </a:p>
          <a:p>
            <a:r>
              <a:rPr lang="en-US" b="1" dirty="0" smtClean="0"/>
              <a:t>Victim </a:t>
            </a:r>
            <a:r>
              <a:rPr lang="en-US" b="1" dirty="0"/>
              <a:t>of Trafficking </a:t>
            </a:r>
            <a:r>
              <a:rPr lang="en-US" b="1" dirty="0" smtClean="0"/>
              <a:t>visa: </a:t>
            </a:r>
            <a:r>
              <a:rPr lang="en-US" dirty="0" smtClean="0"/>
              <a:t>An </a:t>
            </a:r>
            <a:r>
              <a:rPr lang="en-US" dirty="0"/>
              <a:t>individual must have submitted a bona fide application for a </a:t>
            </a:r>
            <a:r>
              <a:rPr lang="en-US" dirty="0" smtClean="0"/>
              <a:t>“T” </a:t>
            </a:r>
            <a:r>
              <a:rPr lang="en-US" dirty="0"/>
              <a:t>visa or have been granted “continued presence” </a:t>
            </a:r>
            <a:r>
              <a:rPr lang="en-US" dirty="0" smtClean="0"/>
              <a:t>to </a:t>
            </a:r>
            <a:r>
              <a:rPr lang="en-US" dirty="0"/>
              <a:t>effectuate the prosecution of traffickers in persons. </a:t>
            </a:r>
            <a:endParaRPr lang="en-US" dirty="0" smtClean="0"/>
          </a:p>
          <a:p>
            <a:r>
              <a:rPr lang="en-US" b="1" dirty="0"/>
              <a:t>Adjustment to Lawful Permanent Resident (LPR) Status: </a:t>
            </a:r>
            <a:r>
              <a:rPr lang="en-US" dirty="0"/>
              <a:t>Individuals whose relatives or employers have petitioned to immigrate them (or, in some cases, who are petitioning for themselves), may be able to adjust to LPR status in the U.S. </a:t>
            </a:r>
          </a:p>
          <a:p>
            <a:r>
              <a:rPr lang="en-US" b="1" dirty="0" smtClean="0"/>
              <a:t>Asylum</a:t>
            </a:r>
            <a:r>
              <a:rPr lang="en-US" dirty="0" smtClean="0"/>
              <a:t>* </a:t>
            </a:r>
          </a:p>
          <a:p>
            <a:r>
              <a:rPr lang="en-US" b="1" dirty="0" smtClean="0"/>
              <a:t>Withholding of Deportation or Withholding of Removal, under the immigration laws or under the Convention Against Torture (CAT</a:t>
            </a:r>
            <a:r>
              <a:rPr lang="en-US" dirty="0" smtClean="0"/>
              <a:t>)</a:t>
            </a:r>
            <a:endParaRPr lang="en-US" dirty="0" smtClean="0"/>
          </a:p>
          <a:p>
            <a:r>
              <a:rPr lang="en-US" dirty="0" smtClean="0"/>
              <a:t>*</a:t>
            </a:r>
            <a:r>
              <a:rPr lang="en-US" sz="1200" dirty="0" smtClean="0"/>
              <a:t>Applicants for asylum are eligible for Marketplace coverage only if they’ve been granted employment authorization or are under 14 and have had an application pending for at least 180 days.</a:t>
            </a:r>
            <a:endParaRPr lang="en-US" sz="1200"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8</a:t>
            </a:fld>
            <a:endParaRPr lang="en-US" dirty="0"/>
          </a:p>
        </p:txBody>
      </p:sp>
    </p:spTree>
    <p:extLst>
      <p:ext uri="{BB962C8B-B14F-4D97-AF65-F5344CB8AC3E}">
        <p14:creationId xmlns:p14="http://schemas.microsoft.com/office/powerpoint/2010/main" val="41094927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79513" y="696913"/>
            <a:ext cx="4651375" cy="3489325"/>
          </a:xfrm>
        </p:spPr>
      </p:sp>
      <p:sp>
        <p:nvSpPr>
          <p:cNvPr id="3" name="Notes Placeholder 2"/>
          <p:cNvSpPr>
            <a:spLocks noGrp="1"/>
          </p:cNvSpPr>
          <p:nvPr>
            <p:ph type="body" idx="1"/>
          </p:nvPr>
        </p:nvSpPr>
        <p:spPr>
          <a:xfrm>
            <a:off x="389467" y="4415791"/>
            <a:ext cx="6231467" cy="4183380"/>
          </a:xfrm>
        </p:spPr>
        <p:txBody>
          <a:bodyPr>
            <a:normAutofit fontScale="92500" lnSpcReduction="10000"/>
          </a:bodyPr>
          <a:lstStyle/>
          <a:p>
            <a:r>
              <a:rPr lang="en-US" b="1" dirty="0" smtClean="0"/>
              <a:t>Individual with employment authorization documents such as:</a:t>
            </a:r>
            <a:endParaRPr lang="en-US" dirty="0"/>
          </a:p>
          <a:p>
            <a:r>
              <a:rPr lang="en-US" b="1" dirty="0"/>
              <a:t>Registry </a:t>
            </a:r>
            <a:r>
              <a:rPr lang="en-US" b="1" dirty="0" smtClean="0"/>
              <a:t>Applicants: </a:t>
            </a:r>
            <a:r>
              <a:rPr lang="en-US" dirty="0"/>
              <a:t>Individuals who have resided continuously in the U.S. since January 1, 1972, and who meet the requirements of </a:t>
            </a:r>
            <a:r>
              <a:rPr lang="en-US" dirty="0" smtClean="0"/>
              <a:t>Lawful Permanent Resident (LPR) status </a:t>
            </a:r>
            <a:r>
              <a:rPr lang="en-US" dirty="0"/>
              <a:t>may adjust their status by applying for “registry.” </a:t>
            </a:r>
          </a:p>
          <a:p>
            <a:r>
              <a:rPr lang="en-US" b="1" dirty="0"/>
              <a:t>Order of </a:t>
            </a:r>
            <a:r>
              <a:rPr lang="en-US" b="1" dirty="0" smtClean="0"/>
              <a:t>Supervision: </a:t>
            </a:r>
            <a:r>
              <a:rPr lang="en-US" dirty="0"/>
              <a:t>Individuals with final orders of deportation or removal whom the immigration authorities are unable to </a:t>
            </a:r>
            <a:r>
              <a:rPr lang="en-US" dirty="0" smtClean="0"/>
              <a:t>remove, </a:t>
            </a:r>
            <a:r>
              <a:rPr lang="en-US" dirty="0"/>
              <a:t>may be released under an order of supervision. Individuals under an order of supervision are eligible for employment authorization. </a:t>
            </a:r>
            <a:endParaRPr lang="en-US" dirty="0" smtClean="0"/>
          </a:p>
          <a:p>
            <a:r>
              <a:rPr lang="en-US" b="1" dirty="0" smtClean="0"/>
              <a:t>Applicant </a:t>
            </a:r>
            <a:r>
              <a:rPr lang="en-US" b="1" dirty="0"/>
              <a:t>for Cancellation of Removal or Suspension of </a:t>
            </a:r>
            <a:r>
              <a:rPr lang="en-US" b="1" dirty="0" smtClean="0"/>
              <a:t>Deportation: </a:t>
            </a:r>
            <a:r>
              <a:rPr lang="en-US" dirty="0"/>
              <a:t>Individuals </a:t>
            </a:r>
            <a:r>
              <a:rPr lang="en-US" dirty="0" smtClean="0"/>
              <a:t>who </a:t>
            </a:r>
            <a:r>
              <a:rPr lang="en-US" dirty="0"/>
              <a:t>establish that they have been continuously present in the U.S. for </a:t>
            </a:r>
            <a:r>
              <a:rPr lang="en-US" dirty="0" smtClean="0"/>
              <a:t>a certain amount of years (at </a:t>
            </a:r>
            <a:r>
              <a:rPr lang="en-US" dirty="0"/>
              <a:t>least </a:t>
            </a:r>
            <a:r>
              <a:rPr lang="en-US" dirty="0" smtClean="0"/>
              <a:t>10 for removal and 7 for suspension), that </a:t>
            </a:r>
            <a:r>
              <a:rPr lang="en-US" dirty="0"/>
              <a:t>they have good moral character, and that their removal would cause “exceptional and extremely unusual hardship” to a U.S. citizen or LPR parent, spouse, or </a:t>
            </a:r>
            <a:r>
              <a:rPr lang="en-US" dirty="0" smtClean="0"/>
              <a:t>child. </a:t>
            </a:r>
          </a:p>
          <a:p>
            <a:r>
              <a:rPr lang="en-US" b="1" dirty="0" smtClean="0"/>
              <a:t>Applicant </a:t>
            </a:r>
            <a:r>
              <a:rPr lang="en-US" b="1" dirty="0"/>
              <a:t>for Legalization </a:t>
            </a:r>
            <a:r>
              <a:rPr lang="en-US" dirty="0"/>
              <a:t>under the Immigration Reform and Immigrant Control Act of 1986 </a:t>
            </a:r>
            <a:r>
              <a:rPr lang="en-US" b="1" dirty="0"/>
              <a:t>(</a:t>
            </a:r>
            <a:r>
              <a:rPr lang="en-US" b="1" dirty="0" smtClean="0"/>
              <a:t>IRCA)</a:t>
            </a:r>
            <a:r>
              <a:rPr lang="en-US" dirty="0" smtClean="0"/>
              <a:t>: Under IRCA, 2 </a:t>
            </a:r>
            <a:r>
              <a:rPr lang="en-US" dirty="0"/>
              <a:t>categories of noncitizens were allowed to legalize their status: (1) “General amnesty” or legalization immigrants, who had resided unlawfully in the U.S. since prior to January 1, 1982, and (2) “special agricultural workers” </a:t>
            </a:r>
            <a:r>
              <a:rPr lang="en-US" dirty="0" smtClean="0"/>
              <a:t>or </a:t>
            </a:r>
            <a:r>
              <a:rPr lang="en-US" dirty="0"/>
              <a:t>“section 210” immigrants, who had performed agricultural work for a specified period prior to IRCA’s </a:t>
            </a:r>
            <a:r>
              <a:rPr lang="en-US" dirty="0" smtClean="0"/>
              <a:t>enactment.</a:t>
            </a:r>
          </a:p>
          <a:p>
            <a:r>
              <a:rPr lang="en-US" b="1" dirty="0" smtClean="0"/>
              <a:t>Legalization </a:t>
            </a:r>
            <a:r>
              <a:rPr lang="en-US" b="1" dirty="0"/>
              <a:t>under the Legal Immigration Family Equity (LIFE) Act</a:t>
            </a:r>
            <a:r>
              <a:rPr lang="en-US" b="1" dirty="0" smtClean="0"/>
              <a:t>: </a:t>
            </a:r>
            <a:r>
              <a:rPr lang="en-US" dirty="0" smtClean="0"/>
              <a:t>To </a:t>
            </a:r>
            <a:r>
              <a:rPr lang="en-US" dirty="0"/>
              <a:t>adjust under LIFE, individuals must show, among other things, that they were continuously physically present in the U.S. during the period between November 6, 1986, and May 4, 1988, and that they applied for class membership before October 1, </a:t>
            </a:r>
            <a:r>
              <a:rPr lang="en-US" dirty="0" smtClean="0"/>
              <a:t>2000. Applicants </a:t>
            </a:r>
            <a:r>
              <a:rPr lang="en-US" dirty="0"/>
              <a:t>for adjustment under LIFE </a:t>
            </a:r>
            <a:r>
              <a:rPr lang="en-US" dirty="0" smtClean="0"/>
              <a:t>who’ve </a:t>
            </a:r>
            <a:r>
              <a:rPr lang="en-US" dirty="0"/>
              <a:t>been granted employment authorization are “lawfully present.”</a:t>
            </a:r>
            <a:r>
              <a:rPr lang="en-US" dirty="0" smtClean="0"/>
              <a:t> </a:t>
            </a:r>
            <a:r>
              <a:rPr lang="en-US" dirty="0"/>
              <a:t>Source: </a:t>
            </a:r>
            <a:r>
              <a:rPr lang="en-US" dirty="0" smtClean="0">
                <a:hlinkClick r:id="rId3"/>
              </a:rPr>
              <a:t>uscis.gov/sites/default/files/files/pressrelease/AdjofStatusLIFEAct_060602.pdf</a:t>
            </a:r>
            <a:r>
              <a:rPr lang="en-US" dirty="0" smtClean="0"/>
              <a:t>.</a:t>
            </a:r>
            <a:endParaRPr lang="en-US" dirty="0"/>
          </a:p>
          <a:p>
            <a:r>
              <a:rPr lang="en-US" dirty="0" smtClean="0"/>
              <a:t>For </a:t>
            </a:r>
            <a:r>
              <a:rPr lang="en-US" dirty="0"/>
              <a:t>more </a:t>
            </a:r>
            <a:r>
              <a:rPr lang="en-US" dirty="0" smtClean="0"/>
              <a:t>detailed </a:t>
            </a:r>
            <a:r>
              <a:rPr lang="en-US" dirty="0"/>
              <a:t>information on lawfully present immigration </a:t>
            </a:r>
            <a:r>
              <a:rPr lang="en-US" dirty="0" smtClean="0"/>
              <a:t>statuses, visit </a:t>
            </a:r>
            <a:r>
              <a:rPr lang="en-US" dirty="0" smtClean="0">
                <a:hlinkClick r:id="rId4"/>
              </a:rPr>
              <a:t>HealthCare.gov/immigrants/immigration-status/</a:t>
            </a:r>
            <a:r>
              <a:rPr lang="en-US" dirty="0" smtClean="0"/>
              <a:t>.</a:t>
            </a:r>
          </a:p>
          <a:p>
            <a:endParaRPr lang="en-US" dirty="0"/>
          </a:p>
          <a:p>
            <a:endParaRPr lang="en-US" dirty="0"/>
          </a:p>
          <a:p>
            <a:endParaRPr lang="en-US" dirty="0"/>
          </a:p>
        </p:txBody>
      </p:sp>
      <p:sp>
        <p:nvSpPr>
          <p:cNvPr id="5" name="Slide Number Placeholder 4"/>
          <p:cNvSpPr>
            <a:spLocks noGrp="1"/>
          </p:cNvSpPr>
          <p:nvPr>
            <p:ph type="sldNum" sz="quarter" idx="11"/>
          </p:nvPr>
        </p:nvSpPr>
        <p:spPr/>
        <p:txBody>
          <a:bodyPr/>
          <a:lstStyle/>
          <a:p>
            <a:fld id="{EFA87BB9-CDB7-42F1-A4FD-32CAE01FAC8B}" type="slidenum">
              <a:rPr lang="en-US" smtClean="0"/>
              <a:pPr/>
              <a:t>9</a:t>
            </a:fld>
            <a:endParaRPr lang="en-US" dirty="0"/>
          </a:p>
        </p:txBody>
      </p:sp>
    </p:spTree>
    <p:extLst>
      <p:ext uri="{BB962C8B-B14F-4D97-AF65-F5344CB8AC3E}">
        <p14:creationId xmlns:p14="http://schemas.microsoft.com/office/powerpoint/2010/main" val="3455008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e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jpeg"/><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jpe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pn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e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e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eg"/><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jpe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e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jpeg"/><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jpe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jpe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e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e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e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jpe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e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jpe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jpe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jpeg"/><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png"/><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hin Bar_No CMS Logo">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1" name="Content Placeholder 2"/>
          <p:cNvSpPr>
            <a:spLocks noGrp="1"/>
          </p:cNvSpPr>
          <p:nvPr>
            <p:ph idx="1"/>
          </p:nvPr>
        </p:nvSpPr>
        <p:spPr>
          <a:xfrm>
            <a:off x="457200" y="1828800"/>
            <a:ext cx="8229600" cy="4297363"/>
          </a:xfrm>
        </p:spPr>
        <p:txBody>
          <a:bodyPr/>
          <a:lstStyle>
            <a:lvl1pPr marL="342900" indent="-342900">
              <a:buFont typeface="Wingdings" panose="05000000000000000000" pitchFamily="2" charset="2"/>
              <a:buChar char="§"/>
              <a:defRPr>
                <a:latin typeface="+mj-lt"/>
              </a:defRPr>
            </a:lvl1pPr>
            <a:lvl2pPr marL="687388" indent="-346075">
              <a:buFont typeface="Arial" panose="020B0604020202020204" pitchFamily="34" charset="0"/>
              <a:buChar char="•"/>
              <a:defRPr>
                <a:latin typeface="+mj-lt"/>
              </a:defRPr>
            </a:lvl2pPr>
            <a:lvl3pPr marL="969963" indent="-287338">
              <a:buSzPct val="50000"/>
              <a:buFont typeface="Wingdings" panose="05000000000000000000" pitchFamily="2" charset="2"/>
              <a:buChar char="q"/>
              <a:defRPr>
                <a:latin typeface="+mj-lt"/>
              </a:defRPr>
            </a:lvl3pPr>
            <a:lvl4pPr marL="1258888" indent="-288925">
              <a:buFont typeface="Courier New" panose="02070309020205020404" pitchFamily="49" charset="0"/>
              <a:buChar char="o"/>
              <a:defRPr>
                <a:latin typeface="+mj-lt"/>
              </a:defRPr>
            </a:lvl4pPr>
            <a:lvl5pPr marL="1543050" indent="-287338">
              <a:buFont typeface="Calibri" panose="020F0502020204030204" pitchFamily="34" charset="0"/>
              <a:buChar char="–"/>
              <a:defRPr>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24" name="Group 23"/>
          <p:cNvGrpSpPr/>
          <p:nvPr userDrawn="1"/>
        </p:nvGrpSpPr>
        <p:grpSpPr>
          <a:xfrm>
            <a:off x="0" y="1365895"/>
            <a:ext cx="9144000" cy="81915"/>
            <a:chOff x="0" y="1472565"/>
            <a:chExt cx="9144000" cy="51649"/>
          </a:xfrm>
        </p:grpSpPr>
        <p:cxnSp>
          <p:nvCxnSpPr>
            <p:cNvPr id="17" name="Straight Connector 16"/>
            <p:cNvCxnSpPr/>
            <p:nvPr userDrawn="1"/>
          </p:nvCxnSpPr>
          <p:spPr>
            <a:xfrm>
              <a:off x="0" y="1524214"/>
              <a:ext cx="9144000" cy="0"/>
            </a:xfrm>
            <a:prstGeom prst="line">
              <a:avLst/>
            </a:prstGeom>
            <a:ln w="101600" cap="sq">
              <a:solidFill>
                <a:srgbClr val="FFD004"/>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userDrawn="1"/>
          </p:nvCxnSpPr>
          <p:spPr>
            <a:xfrm>
              <a:off x="0" y="1472565"/>
              <a:ext cx="9144000" cy="0"/>
            </a:xfrm>
            <a:prstGeom prst="line">
              <a:avLst/>
            </a:prstGeom>
            <a:ln w="101600" cap="sq">
              <a:solidFill>
                <a:srgbClr val="084A9C"/>
              </a:solidFill>
            </a:ln>
          </p:spPr>
          <p:style>
            <a:lnRef idx="1">
              <a:schemeClr val="accent1"/>
            </a:lnRef>
            <a:fillRef idx="0">
              <a:schemeClr val="accent1"/>
            </a:fillRef>
            <a:effectRef idx="0">
              <a:schemeClr val="accent1"/>
            </a:effectRef>
            <a:fontRef idx="minor">
              <a:schemeClr val="tx1"/>
            </a:fontRef>
          </p:style>
        </p:cxnSp>
      </p:grpSp>
      <p:sp>
        <p:nvSpPr>
          <p:cNvPr id="23" name="Title 22"/>
          <p:cNvSpPr>
            <a:spLocks noGrp="1"/>
          </p:cNvSpPr>
          <p:nvPr userDrawn="1">
            <p:ph type="title"/>
          </p:nvPr>
        </p:nvSpPr>
        <p:spPr>
          <a:xfrm>
            <a:off x="0" y="0"/>
            <a:ext cx="9144000" cy="1371600"/>
          </a:xfrm>
          <a:noFill/>
          <a:effectLst/>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0776200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smtClean="0">
                <a:solidFill>
                  <a:prstClr val="black"/>
                </a:solidFill>
              </a:rPr>
              <a:t>October 2016</a:t>
            </a:r>
            <a:endParaRPr lang="en-US" dirty="0">
              <a:solidFill>
                <a:prstClr val="black"/>
              </a:solidFill>
            </a:endParaRPr>
          </a:p>
        </p:txBody>
      </p:sp>
      <p:sp>
        <p:nvSpPr>
          <p:cNvPr id="4" name="Footer Placeholder 3"/>
          <p:cNvSpPr>
            <a:spLocks noGrp="1"/>
          </p:cNvSpPr>
          <p:nvPr>
            <p:ph type="ftr" sz="quarter" idx="11"/>
          </p:nvPr>
        </p:nvSpPr>
        <p:spPr/>
        <p:txBody>
          <a:bodyPr/>
          <a:lstStyle/>
          <a:p>
            <a:r>
              <a:rPr lang="en-US" smtClean="0">
                <a:solidFill>
                  <a:prstClr val="black"/>
                </a:solidFill>
              </a:rPr>
              <a:t>Marketplace for Immigrant Families</a:t>
            </a:r>
            <a:endParaRPr lang="en-US" dirty="0">
              <a:solidFill>
                <a:prstClr val="black"/>
              </a:solidFill>
            </a:endParaRPr>
          </a:p>
        </p:txBody>
      </p:sp>
      <p:sp>
        <p:nvSpPr>
          <p:cNvPr id="5" name="Slide Number Placeholder 4"/>
          <p:cNvSpPr>
            <a:spLocks noGrp="1"/>
          </p:cNvSpPr>
          <p:nvPr>
            <p:ph type="sldNum" sz="quarter" idx="12"/>
          </p:nvPr>
        </p:nvSpPr>
        <p:spPr/>
        <p:txBody>
          <a:body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3466147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Yellow Bar">
    <p:spTree>
      <p:nvGrpSpPr>
        <p:cNvPr id="1" name=""/>
        <p:cNvGrpSpPr/>
        <p:nvPr/>
      </p:nvGrpSpPr>
      <p:grpSpPr>
        <a:xfrm>
          <a:off x="0" y="0"/>
          <a:ext cx="0" cy="0"/>
          <a:chOff x="0" y="0"/>
          <a:chExt cx="0" cy="0"/>
        </a:xfrm>
      </p:grpSpPr>
      <p:sp>
        <p:nvSpPr>
          <p:cNvPr id="3" name="Content Placeholder 2"/>
          <p:cNvSpPr>
            <a:spLocks noGrp="1"/>
          </p:cNvSpPr>
          <p:nvPr>
            <p:ph idx="1"/>
          </p:nvPr>
        </p:nvSpPr>
        <p:spPr>
          <a:xfrm>
            <a:off x="462456" y="1676400"/>
            <a:ext cx="8229600" cy="4525963"/>
          </a:xfrm>
        </p:spPr>
        <p:txBody>
          <a:bodyPr/>
          <a:lstStyle>
            <a:lvl1pPr marL="342900" marR="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sz="3000">
                <a:latin typeface="Calibri" panose="020F0502020204030204" pitchFamily="34" charset="0"/>
                <a:cs typeface="Calibri" panose="020F0502020204030204" pitchFamily="34" charset="0"/>
              </a:defRPr>
            </a:lvl1pPr>
            <a:lvl2pPr marL="628650" marR="0" indent="-287338" algn="l" defTabSz="914400" rtl="0" eaLnBrk="1" fontAlgn="auto" latinLnBrk="0" hangingPunct="1">
              <a:lnSpc>
                <a:spcPct val="100000"/>
              </a:lnSpc>
              <a:spcBef>
                <a:spcPct val="20000"/>
              </a:spcBef>
              <a:spcAft>
                <a:spcPts val="0"/>
              </a:spcAft>
              <a:buClrTx/>
              <a:buSzTx/>
              <a:buFont typeface="Arial" pitchFamily="34" charset="0"/>
              <a:buChar char="•"/>
              <a:tabLst/>
              <a:defRPr sz="2600">
                <a:latin typeface="Calibri" panose="020F0502020204030204" pitchFamily="34" charset="0"/>
                <a:cs typeface="Calibri" panose="020F0502020204030204" pitchFamily="34" charset="0"/>
              </a:defRPr>
            </a:lvl2pPr>
            <a:lvl3pPr marL="969963" marR="0"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sz="2600">
                <a:latin typeface="Calibri" panose="020F0502020204030204" pitchFamily="34" charset="0"/>
                <a:cs typeface="Calibri" panose="020F0502020204030204" pitchFamily="34" charset="0"/>
              </a:defRPr>
            </a:lvl3pPr>
            <a:lvl4pPr marL="1258888" marR="0"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latin typeface="Calibri" panose="020F0502020204030204" pitchFamily="34" charset="0"/>
                <a:cs typeface="Calibri" panose="020F0502020204030204" pitchFamily="34" charset="0"/>
              </a:defRPr>
            </a:lvl4pPr>
            <a:lvl5pPr marL="1543050" marR="0"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latin typeface="Calibri" panose="020F0502020204030204" pitchFamily="34" charset="0"/>
                <a:cs typeface="Calibri" panose="020F0502020204030204" pitchFamily="34" charset="0"/>
              </a:defRPr>
            </a:lvl5p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smtClean="0">
                <a:ln>
                  <a:noFill/>
                </a:ln>
                <a:solidFill>
                  <a:prstClr val="black"/>
                </a:solidFill>
                <a:effectLst/>
                <a:uLnTx/>
                <a:uFillTx/>
                <a:latin typeface="Calibri"/>
                <a:ea typeface="+mn-ea"/>
                <a:cs typeface="+mn-cs"/>
              </a:rPr>
              <a:t>Click to edit Master text styles</a:t>
            </a:r>
          </a:p>
          <a:p>
            <a:pPr marL="628650" marR="0" lvl="1" indent="-287338"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smtClean="0">
                <a:ln>
                  <a:noFill/>
                </a:ln>
                <a:solidFill>
                  <a:prstClr val="black"/>
                </a:solidFill>
                <a:effectLst/>
                <a:uLnTx/>
                <a:uFillTx/>
                <a:latin typeface="Calibri"/>
                <a:ea typeface="+mn-ea"/>
                <a:cs typeface="+mn-cs"/>
              </a:rPr>
              <a:t>Second level</a:t>
            </a:r>
          </a:p>
          <a:p>
            <a:pPr marL="969963" marR="0" lvl="2"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pPr>
            <a:r>
              <a:rPr kumimoji="0" lang="en-US" sz="2000" b="0" i="0" u="none" strike="noStrike" kern="1200" cap="none" spc="0" normalizeH="0" baseline="0" noProof="0" dirty="0" smtClean="0">
                <a:ln>
                  <a:noFill/>
                </a:ln>
                <a:solidFill>
                  <a:prstClr val="black"/>
                </a:solidFill>
                <a:effectLst/>
                <a:uLnTx/>
                <a:uFillTx/>
                <a:latin typeface="Calibri"/>
                <a:ea typeface="+mn-ea"/>
                <a:cs typeface="+mn-cs"/>
              </a:rPr>
              <a:t>Third level</a:t>
            </a:r>
          </a:p>
          <a:p>
            <a:pPr marL="1258888" marR="0" lvl="3"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pPr>
            <a:r>
              <a:rPr kumimoji="0" lang="en-US" sz="1800" b="0" i="0" u="none" strike="noStrike" kern="1200" cap="none" spc="0" normalizeH="0" baseline="0" noProof="0" dirty="0" smtClean="0">
                <a:ln>
                  <a:noFill/>
                </a:ln>
                <a:solidFill>
                  <a:prstClr val="black"/>
                </a:solidFill>
                <a:effectLst/>
                <a:uLnTx/>
                <a:uFillTx/>
                <a:latin typeface="Calibri"/>
                <a:ea typeface="+mn-ea"/>
                <a:cs typeface="+mn-cs"/>
              </a:rPr>
              <a:t>Fourth level</a:t>
            </a:r>
          </a:p>
          <a:p>
            <a:pPr marL="1543050" marR="0" lvl="4"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Calibri"/>
                <a:ea typeface="+mn-ea"/>
                <a:cs typeface="+mn-cs"/>
              </a:rPr>
              <a:t>Fifth level</a:t>
            </a: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Title 1"/>
          <p:cNvSpPr txBox="1">
            <a:spLocks/>
          </p:cNvSpPr>
          <p:nvPr userDrawn="1"/>
        </p:nvSpPr>
        <p:spPr>
          <a:xfrm>
            <a:off x="5256" y="3291"/>
            <a:ext cx="9144000" cy="11430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lvl1pPr indent="0" algn="ctr" defTabSz="914400" rtl="0" eaLnBrk="1" latinLnBrk="0" hangingPunct="1">
              <a:spcBef>
                <a:spcPts val="0"/>
              </a:spcBef>
              <a:buNone/>
              <a:defRPr sz="4400" b="1" kern="1200">
                <a:solidFill>
                  <a:schemeClr val="tx1"/>
                </a:solidFill>
                <a:latin typeface="+mj-lt"/>
                <a:ea typeface="+mj-ea"/>
                <a:cs typeface="+mj-cs"/>
              </a:defRPr>
            </a:lvl1pPr>
          </a:lstStyle>
          <a:p>
            <a:pPr>
              <a:defRPr/>
            </a:pPr>
            <a:endParaRPr lang="en-US" sz="3600" dirty="0">
              <a:solidFill>
                <a:sysClr val="windowText" lastClr="000000"/>
              </a:solidFill>
            </a:endParaRPr>
          </a:p>
        </p:txBody>
      </p:sp>
      <p:sp>
        <p:nvSpPr>
          <p:cNvPr id="11" name="Title Placeholder 1"/>
          <p:cNvSpPr>
            <a:spLocks noGrp="1"/>
          </p:cNvSpPr>
          <p:nvPr>
            <p:ph type="title"/>
          </p:nvPr>
        </p:nvSpPr>
        <p:spPr>
          <a:xfrm>
            <a:off x="5256" y="35197"/>
            <a:ext cx="9144000" cy="1069430"/>
          </a:xfrm>
          <a:prstGeom prst="rect">
            <a:avLst/>
          </a:prstGeom>
        </p:spPr>
        <p:txBody>
          <a:bodyPr vert="horz" lIns="91440" tIns="45720" rIns="91440" bIns="45720" rtlCol="0" anchor="ctr">
            <a:normAutofit/>
          </a:bodyPr>
          <a:lstStyle>
            <a:lvl1pPr>
              <a:defRPr sz="3600" b="1"/>
            </a:lvl1pPr>
          </a:lstStyle>
          <a:p>
            <a:r>
              <a:rPr lang="en-US" dirty="0" smtClean="0"/>
              <a:t>Click to edit Master title</a:t>
            </a:r>
            <a:endParaRPr lang="en-US" dirty="0"/>
          </a:p>
        </p:txBody>
      </p:sp>
      <p:sp>
        <p:nvSpPr>
          <p:cNvPr id="8" name="Date Placeholder 1"/>
          <p:cNvSpPr>
            <a:spLocks noGrp="1"/>
          </p:cNvSpPr>
          <p:nvPr>
            <p:ph type="dt" sz="half" idx="10"/>
          </p:nvPr>
        </p:nvSpPr>
        <p:spPr>
          <a:xfrm>
            <a:off x="457200" y="6340475"/>
            <a:ext cx="2133600" cy="365125"/>
          </a:xfrm>
          <a:prstGeom prst="rect">
            <a:avLst/>
          </a:prstGeom>
        </p:spPr>
        <p:txBody>
          <a:bodyPr/>
          <a:lstStyle>
            <a:lvl1pPr>
              <a:defRPr sz="1200">
                <a:solidFill>
                  <a:schemeClr val="tx1"/>
                </a:solidFill>
                <a:latin typeface="Calibri" panose="020F0502020204030204" pitchFamily="34" charset="0"/>
                <a:cs typeface="Calibri" panose="020F0502020204030204" pitchFamily="34" charset="0"/>
              </a:defRPr>
            </a:lvl1pPr>
          </a:lstStyle>
          <a:p>
            <a:r>
              <a:rPr lang="en-US" smtClean="0"/>
              <a:t>October 2016</a:t>
            </a:r>
            <a:endParaRPr lang="en-US" dirty="0"/>
          </a:p>
        </p:txBody>
      </p:sp>
      <p:sp>
        <p:nvSpPr>
          <p:cNvPr id="9" name="Footer Placeholder 2"/>
          <p:cNvSpPr>
            <a:spLocks noGrp="1"/>
          </p:cNvSpPr>
          <p:nvPr>
            <p:ph type="ftr" sz="quarter" idx="11"/>
          </p:nvPr>
        </p:nvSpPr>
        <p:spPr>
          <a:xfrm>
            <a:off x="2590800" y="6340475"/>
            <a:ext cx="3962400" cy="365125"/>
          </a:xfrm>
          <a:prstGeom prst="rect">
            <a:avLst/>
          </a:prstGeom>
        </p:spPr>
        <p:txBody>
          <a:bodyPr/>
          <a:lstStyle>
            <a:lvl1pPr algn="ctr">
              <a:defRPr sz="1200">
                <a:solidFill>
                  <a:schemeClr val="tx1"/>
                </a:solidFill>
                <a:latin typeface="Calibri" panose="020F0502020204030204" pitchFamily="34" charset="0"/>
                <a:cs typeface="Calibri" panose="020F0502020204030204" pitchFamily="34" charset="0"/>
              </a:defRPr>
            </a:lvl1pPr>
          </a:lstStyle>
          <a:p>
            <a:r>
              <a:rPr lang="en-US" smtClean="0"/>
              <a:t>Marketplace for Immigrant Families</a:t>
            </a:r>
            <a:endParaRPr lang="en-US" dirty="0"/>
          </a:p>
        </p:txBody>
      </p:sp>
      <p:sp>
        <p:nvSpPr>
          <p:cNvPr id="10" name="Slide Number Placeholder 3"/>
          <p:cNvSpPr>
            <a:spLocks noGrp="1"/>
          </p:cNvSpPr>
          <p:nvPr>
            <p:ph type="sldNum" sz="quarter" idx="12"/>
          </p:nvPr>
        </p:nvSpPr>
        <p:spPr>
          <a:xfrm>
            <a:off x="6553200" y="6340475"/>
            <a:ext cx="2133600" cy="365125"/>
          </a:xfrm>
          <a:prstGeom prst="rect">
            <a:avLst/>
          </a:prstGeom>
        </p:spPr>
        <p:txBody>
          <a:bodyPr/>
          <a:lstStyle>
            <a:lvl1pPr algn="r">
              <a:defRPr sz="1200">
                <a:solidFill>
                  <a:schemeClr val="tx1"/>
                </a:solidFill>
                <a:latin typeface="Calibri" panose="020F0502020204030204" pitchFamily="34" charset="0"/>
                <a:cs typeface="Calibri" panose="020F0502020204030204" pitchFamily="34" charset="0"/>
              </a:defRPr>
            </a:lvl1pPr>
          </a:lstStyle>
          <a:p>
            <a:fld id="{78C0CC3C-85F1-4D86-9B70-8D9F8B17F046}" type="slidenum">
              <a:rPr lang="en-US" smtClean="0"/>
              <a:pPr/>
              <a:t>‹#›</a:t>
            </a:fld>
            <a:endParaRPr lang="en-US" dirty="0"/>
          </a:p>
        </p:txBody>
      </p:sp>
    </p:spTree>
    <p:extLst>
      <p:ext uri="{BB962C8B-B14F-4D97-AF65-F5344CB8AC3E}">
        <p14:creationId xmlns:p14="http://schemas.microsoft.com/office/powerpoint/2010/main" val="360057727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40475"/>
            <a:ext cx="2133600" cy="365125"/>
          </a:xfrm>
          <a:prstGeom prst="rect">
            <a:avLst/>
          </a:prstGeom>
        </p:spPr>
        <p:txBody>
          <a:bodyPr/>
          <a:lstStyle/>
          <a:p>
            <a:r>
              <a:rPr lang="en-US" smtClean="0"/>
              <a:t>October 2016</a:t>
            </a:r>
            <a:endParaRPr lang="en-US" dirty="0"/>
          </a:p>
        </p:txBody>
      </p:sp>
      <p:sp>
        <p:nvSpPr>
          <p:cNvPr id="4" name="Footer Placeholder 3"/>
          <p:cNvSpPr>
            <a:spLocks noGrp="1"/>
          </p:cNvSpPr>
          <p:nvPr>
            <p:ph type="ftr" sz="quarter" idx="11"/>
          </p:nvPr>
        </p:nvSpPr>
        <p:spPr>
          <a:xfrm>
            <a:off x="3124200" y="6340475"/>
            <a:ext cx="2895600" cy="365125"/>
          </a:xfrm>
          <a:prstGeom prst="rect">
            <a:avLst/>
          </a:prstGeom>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4C7DC1E6-81B2-456F-AAD5-518541D82B07}" type="slidenum">
              <a:rPr lang="en-US" smtClean="0"/>
              <a:pPr/>
              <a:t>‹#›</a:t>
            </a:fld>
            <a:endParaRPr lang="en-US" dirty="0"/>
          </a:p>
        </p:txBody>
      </p:sp>
    </p:spTree>
    <p:extLst>
      <p:ext uri="{BB962C8B-B14F-4D97-AF65-F5344CB8AC3E}">
        <p14:creationId xmlns:p14="http://schemas.microsoft.com/office/powerpoint/2010/main" val="28538031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Blue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342900" marR="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lvl1pPr>
            <a:lvl2pPr marL="628650" marR="0" indent="-287338" algn="l" defTabSz="914400" rtl="0" eaLnBrk="1" fontAlgn="auto" latinLnBrk="0" hangingPunct="1">
              <a:lnSpc>
                <a:spcPct val="100000"/>
              </a:lnSpc>
              <a:spcBef>
                <a:spcPct val="20000"/>
              </a:spcBef>
              <a:spcAft>
                <a:spcPts val="0"/>
              </a:spcAft>
              <a:buClrTx/>
              <a:buSzTx/>
              <a:buFont typeface="Arial" pitchFamily="34" charset="0"/>
              <a:buChar char="•"/>
              <a:tabLst/>
              <a:defRPr/>
            </a:lvl2pPr>
            <a:lvl3pPr marL="969963" marR="0"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lvl3pPr>
            <a:lvl4pPr marL="1258888" marR="0"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lvl4pPr>
            <a:lvl5pPr marL="1543050" marR="0"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lvl5p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Click to edit Master text styles</a:t>
            </a:r>
          </a:p>
          <a:p>
            <a:pPr marL="628650" marR="0" lvl="1" indent="-287338"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Second level</a:t>
            </a:r>
          </a:p>
          <a:p>
            <a:pPr marL="969963" marR="0" lvl="2"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pPr>
            <a:r>
              <a:rPr kumimoji="0" lang="en-US" sz="2000" b="0" i="0" u="none" strike="noStrike" kern="1200" cap="none" spc="0" normalizeH="0" baseline="0" noProof="0" dirty="0" smtClean="0">
                <a:ln>
                  <a:noFill/>
                </a:ln>
                <a:solidFill>
                  <a:prstClr val="black"/>
                </a:solidFill>
                <a:effectLst/>
                <a:uLnTx/>
                <a:uFillTx/>
                <a:latin typeface="+mn-lt"/>
                <a:ea typeface="+mn-ea"/>
                <a:cs typeface="+mn-cs"/>
              </a:rPr>
              <a:t>Third level</a:t>
            </a:r>
          </a:p>
          <a:p>
            <a:pPr marL="1258888" marR="0" lvl="3"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Fourth level</a:t>
            </a:r>
          </a:p>
          <a:p>
            <a:pPr marL="1543050" marR="0" lvl="4"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Fifth level</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p:txBody>
      </p:sp>
      <p:sp>
        <p:nvSpPr>
          <p:cNvPr id="10" name="Date Placeholder 3"/>
          <p:cNvSpPr>
            <a:spLocks noGrp="1"/>
          </p:cNvSpPr>
          <p:nvPr>
            <p:ph type="dt" sz="half" idx="2"/>
          </p:nvPr>
        </p:nvSpPr>
        <p:spPr>
          <a:xfrm>
            <a:off x="457200" y="6340475"/>
            <a:ext cx="2133600" cy="365125"/>
          </a:xfrm>
          <a:prstGeom prst="rect">
            <a:avLst/>
          </a:prstGeom>
        </p:spPr>
        <p:txBody>
          <a:bodyPr vert="horz" lIns="91440" tIns="45720" rIns="91440" bIns="45720" rtlCol="0" anchor="ctr"/>
          <a:lstStyle>
            <a:lvl1pPr algn="l">
              <a:defRPr sz="1200">
                <a:solidFill>
                  <a:schemeClr val="tx1"/>
                </a:solidFill>
              </a:defRPr>
            </a:lvl1pPr>
          </a:lstStyle>
          <a:p>
            <a:pPr fontAlgn="auto">
              <a:spcBef>
                <a:spcPts val="0"/>
              </a:spcBef>
              <a:spcAft>
                <a:spcPts val="0"/>
              </a:spcAft>
            </a:pPr>
            <a:r>
              <a:rPr lang="en-US" smtClean="0">
                <a:solidFill>
                  <a:prstClr val="black"/>
                </a:solidFill>
                <a:latin typeface="Calibri"/>
              </a:rPr>
              <a:t>October 2016</a:t>
            </a:r>
            <a:endParaRPr lang="en-US" dirty="0">
              <a:solidFill>
                <a:prstClr val="black"/>
              </a:solidFill>
              <a:latin typeface="Calibri"/>
            </a:endParaRPr>
          </a:p>
        </p:txBody>
      </p:sp>
      <p:sp>
        <p:nvSpPr>
          <p:cNvPr id="11" name="Footer Placeholder 4"/>
          <p:cNvSpPr>
            <a:spLocks noGrp="1"/>
          </p:cNvSpPr>
          <p:nvPr>
            <p:ph type="ftr" sz="quarter" idx="3"/>
          </p:nvPr>
        </p:nvSpPr>
        <p:spPr>
          <a:xfrm>
            <a:off x="2590800" y="6340475"/>
            <a:ext cx="3962400" cy="365125"/>
          </a:xfrm>
          <a:prstGeom prst="rect">
            <a:avLst/>
          </a:prstGeom>
        </p:spPr>
        <p:txBody>
          <a:bodyPr vert="horz" lIns="91440" tIns="45720" rIns="91440" bIns="45720" rtlCol="0" anchor="ctr"/>
          <a:lstStyle>
            <a:lvl1pPr algn="ctr">
              <a:defRPr sz="1200">
                <a:solidFill>
                  <a:schemeClr val="tx1"/>
                </a:solidFill>
              </a:defRPr>
            </a:lvl1pPr>
          </a:lstStyle>
          <a:p>
            <a:pPr fontAlgn="auto">
              <a:spcBef>
                <a:spcPts val="0"/>
              </a:spcBef>
              <a:spcAft>
                <a:spcPts val="0"/>
              </a:spcAft>
            </a:pPr>
            <a:r>
              <a:rPr lang="en-US" smtClean="0">
                <a:solidFill>
                  <a:prstClr val="black"/>
                </a:solidFill>
                <a:latin typeface="Calibri"/>
              </a:rPr>
              <a:t>Marketplace for Immigrant Families</a:t>
            </a:r>
            <a:endParaRPr lang="en-US" dirty="0">
              <a:solidFill>
                <a:prstClr val="black"/>
              </a:solidFill>
              <a:latin typeface="Calibri"/>
            </a:endParaRPr>
          </a:p>
        </p:txBody>
      </p:sp>
      <p:sp>
        <p:nvSpPr>
          <p:cNvPr id="12" name="Slide Number Placeholder 5"/>
          <p:cNvSpPr>
            <a:spLocks noGrp="1"/>
          </p:cNvSpPr>
          <p:nvPr>
            <p:ph type="sldNum" sz="quarter" idx="4"/>
          </p:nvPr>
        </p:nvSpPr>
        <p:spPr>
          <a:xfrm>
            <a:off x="6553200" y="6340475"/>
            <a:ext cx="2133600" cy="365125"/>
          </a:xfrm>
          <a:prstGeom prst="rect">
            <a:avLst/>
          </a:prstGeom>
        </p:spPr>
        <p:txBody>
          <a:bodyPr vert="horz" lIns="91440" tIns="45720" rIns="91440" bIns="45720" rtlCol="0" anchor="ctr"/>
          <a:lstStyle>
            <a:lvl1pPr algn="r">
              <a:defRPr sz="1200">
                <a:solidFill>
                  <a:schemeClr val="tx1"/>
                </a:solidFill>
              </a:defRPr>
            </a:lvl1pPr>
          </a:lstStyle>
          <a:p>
            <a:pPr fontAlgn="auto">
              <a:spcBef>
                <a:spcPts val="0"/>
              </a:spcBef>
              <a:spcAft>
                <a:spcPts val="0"/>
              </a:spcAft>
            </a:pPr>
            <a:fld id="{78C0CC3C-85F1-4D86-9B70-8D9F8B17F046}" type="slidenum">
              <a:rPr lang="en-US" smtClean="0">
                <a:solidFill>
                  <a:prstClr val="black"/>
                </a:solidFill>
                <a:latin typeface="Calibri"/>
              </a:rPr>
              <a:pPr fontAlgn="auto">
                <a:spcBef>
                  <a:spcPts val="0"/>
                </a:spcBef>
                <a:spcAft>
                  <a:spcPts val="0"/>
                </a:spcAft>
              </a:pPr>
              <a:t>‹#›</a:t>
            </a:fld>
            <a:endParaRPr lang="en-US" dirty="0">
              <a:solidFill>
                <a:prstClr val="black"/>
              </a:solidFill>
              <a:latin typeface="Calibri"/>
            </a:endParaRPr>
          </a:p>
        </p:txBody>
      </p:sp>
    </p:spTree>
    <p:extLst>
      <p:ext uri="{BB962C8B-B14F-4D97-AF65-F5344CB8AC3E}">
        <p14:creationId xmlns:p14="http://schemas.microsoft.com/office/powerpoint/2010/main" val="383493365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2_CMS title1">
    <p:bg>
      <p:bgPr>
        <a:solidFill>
          <a:schemeClr val="bg1"/>
        </a:solidFill>
        <a:effectLst/>
      </p:bgPr>
    </p:bg>
    <p:spTree>
      <p:nvGrpSpPr>
        <p:cNvPr id="1" name=""/>
        <p:cNvGrpSpPr/>
        <p:nvPr/>
      </p:nvGrpSpPr>
      <p:grpSpPr>
        <a:xfrm>
          <a:off x="0" y="0"/>
          <a:ext cx="0" cy="0"/>
          <a:chOff x="0" y="0"/>
          <a:chExt cx="0" cy="0"/>
        </a:xfrm>
      </p:grpSpPr>
      <p:pic>
        <p:nvPicPr>
          <p:cNvPr id="7" name="Picture 3" descr="An African American business woman standing with her arms crossed and a team of professionals behind her."/>
          <p:cNvPicPr>
            <a:picLocks noChangeAspect="1" noChangeArrowheads="1"/>
          </p:cNvPicPr>
          <p:nvPr/>
        </p:nvPicPr>
        <p:blipFill>
          <a:blip r:embed="rId2" cstate="print">
            <a:extLst>
              <a:ext uri="{28A0092B-C50C-407E-A947-70E740481C1C}">
                <a14:useLocalDpi xmlns:a14="http://schemas.microsoft.com/office/drawing/2010/main" val="0"/>
              </a:ext>
            </a:extLst>
          </a:blip>
          <a:srcRect l="7001"/>
          <a:stretch>
            <a:fillRect/>
          </a:stretch>
        </p:blipFill>
        <p:spPr bwMode="auto">
          <a:xfrm>
            <a:off x="13819" y="2438400"/>
            <a:ext cx="5243981" cy="4435856"/>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943600" y="4267200"/>
            <a:ext cx="29718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5" name="Picture 14"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0"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13809696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in Bar_No CMS Logo">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1" name="Content Placeholder 2"/>
          <p:cNvSpPr>
            <a:spLocks noGrp="1"/>
          </p:cNvSpPr>
          <p:nvPr>
            <p:ph idx="1"/>
          </p:nvPr>
        </p:nvSpPr>
        <p:spPr>
          <a:xfrm>
            <a:off x="457200" y="1828800"/>
            <a:ext cx="8229600" cy="4297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24" name="Group 23"/>
          <p:cNvGrpSpPr/>
          <p:nvPr userDrawn="1"/>
        </p:nvGrpSpPr>
        <p:grpSpPr>
          <a:xfrm>
            <a:off x="0" y="1442085"/>
            <a:ext cx="9144000" cy="99695"/>
            <a:chOff x="0" y="1472565"/>
            <a:chExt cx="9144000" cy="99695"/>
          </a:xfrm>
        </p:grpSpPr>
        <p:cxnSp>
          <p:nvCxnSpPr>
            <p:cNvPr id="17" name="Straight Connector 16"/>
            <p:cNvCxnSpPr/>
            <p:nvPr userDrawn="1"/>
          </p:nvCxnSpPr>
          <p:spPr>
            <a:xfrm>
              <a:off x="0" y="1572260"/>
              <a:ext cx="9144000" cy="0"/>
            </a:xfrm>
            <a:prstGeom prst="line">
              <a:avLst/>
            </a:prstGeom>
            <a:ln w="101600" cap="sq">
              <a:solidFill>
                <a:srgbClr val="FFD004"/>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userDrawn="1"/>
          </p:nvCxnSpPr>
          <p:spPr>
            <a:xfrm>
              <a:off x="0" y="1472565"/>
              <a:ext cx="9144000" cy="0"/>
            </a:xfrm>
            <a:prstGeom prst="line">
              <a:avLst/>
            </a:prstGeom>
            <a:ln w="101600" cap="sq">
              <a:solidFill>
                <a:srgbClr val="084A9C"/>
              </a:solidFill>
            </a:ln>
          </p:spPr>
          <p:style>
            <a:lnRef idx="1">
              <a:schemeClr val="accent1"/>
            </a:lnRef>
            <a:fillRef idx="0">
              <a:schemeClr val="accent1"/>
            </a:fillRef>
            <a:effectRef idx="0">
              <a:schemeClr val="accent1"/>
            </a:effectRef>
            <a:fontRef idx="minor">
              <a:schemeClr val="tx1"/>
            </a:fontRef>
          </p:style>
        </p:cxnSp>
      </p:grpSp>
      <p:sp>
        <p:nvSpPr>
          <p:cNvPr id="23" name="Title 22"/>
          <p:cNvSpPr>
            <a:spLocks noGrp="1"/>
          </p:cNvSpPr>
          <p:nvPr userDrawn="1">
            <p:ph type="title"/>
          </p:nvPr>
        </p:nvSpPr>
        <p:spPr>
          <a:xfrm>
            <a:off x="0" y="0"/>
            <a:ext cx="9144000" cy="1371600"/>
          </a:xfrm>
          <a:noFill/>
          <a:effectLst/>
        </p:spPr>
        <p:txBody>
          <a:bodyPr/>
          <a:lstStyle/>
          <a:p>
            <a:r>
              <a:rPr lang="en-US" dirty="0" smtClean="0"/>
              <a:t>Click to edit Master title style</a:t>
            </a:r>
            <a:endParaRPr lang="en-US" dirty="0"/>
          </a:p>
        </p:txBody>
      </p:sp>
      <p:sp>
        <p:nvSpPr>
          <p:cNvPr id="2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7215529"/>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10_CMS title1">
    <p:bg>
      <p:bgPr>
        <a:solidFill>
          <a:schemeClr val="bg1"/>
        </a:solidFill>
        <a:effectLst/>
      </p:bgPr>
    </p:bg>
    <p:spTree>
      <p:nvGrpSpPr>
        <p:cNvPr id="1" name=""/>
        <p:cNvGrpSpPr/>
        <p:nvPr/>
      </p:nvGrpSpPr>
      <p:grpSpPr>
        <a:xfrm>
          <a:off x="0" y="0"/>
          <a:ext cx="0" cy="0"/>
          <a:chOff x="0" y="0"/>
          <a:chExt cx="0" cy="0"/>
        </a:xfrm>
      </p:grpSpPr>
      <p:pic>
        <p:nvPicPr>
          <p:cNvPr id="7" name="Picture 3" descr="A woman standing in a meeting with her arms crossed with a team of professionals in the background at a table.&#10;"/>
          <p:cNvPicPr>
            <a:picLocks noChangeAspect="1" noChangeArrowheads="1"/>
          </p:cNvPicPr>
          <p:nvPr/>
        </p:nvPicPr>
        <p:blipFill>
          <a:blip r:embed="rId2" cstate="print"/>
          <a:stretch>
            <a:fillRect/>
          </a:stretch>
        </p:blipFill>
        <p:spPr bwMode="auto">
          <a:xfrm>
            <a:off x="0" y="2438400"/>
            <a:ext cx="3673984" cy="4435856"/>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4191000" y="3048000"/>
            <a:ext cx="47244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4191000" y="4267200"/>
            <a:ext cx="47244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1"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87121610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11_CMS title1">
    <p:bg>
      <p:bgPr>
        <a:solidFill>
          <a:schemeClr val="bg1"/>
        </a:solidFill>
        <a:effectLst/>
      </p:bgPr>
    </p:bg>
    <p:spTree>
      <p:nvGrpSpPr>
        <p:cNvPr id="1" name=""/>
        <p:cNvGrpSpPr/>
        <p:nvPr/>
      </p:nvGrpSpPr>
      <p:grpSpPr>
        <a:xfrm>
          <a:off x="0" y="0"/>
          <a:ext cx="0" cy="0"/>
          <a:chOff x="0" y="0"/>
          <a:chExt cx="0" cy="0"/>
        </a:xfrm>
      </p:grpSpPr>
      <p:pic>
        <p:nvPicPr>
          <p:cNvPr id="7" name="Picture 3" descr="Two professional women at a laptop computer."/>
          <p:cNvPicPr>
            <a:picLocks noChangeAspect="1" noChangeArrowheads="1"/>
          </p:cNvPicPr>
          <p:nvPr/>
        </p:nvPicPr>
        <p:blipFill>
          <a:blip r:embed="rId2" cstate="print"/>
          <a:srcRect l="7702" r="6739"/>
          <a:stretch>
            <a:fillRect/>
          </a:stretch>
        </p:blipFill>
        <p:spPr bwMode="auto">
          <a:xfrm>
            <a:off x="3785960" y="2514600"/>
            <a:ext cx="5358040" cy="43434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289560" y="3048000"/>
            <a:ext cx="3352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289560" y="4267200"/>
            <a:ext cx="334772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1" name="Slide Number Placeholder 6"/>
          <p:cNvSpPr>
            <a:spLocks noGrp="1"/>
          </p:cNvSpPr>
          <p:nvPr>
            <p:ph type="sldNum" sz="quarter" idx="4"/>
          </p:nvPr>
        </p:nvSpPr>
        <p:spPr>
          <a:xfrm>
            <a:off x="28956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405058437"/>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12_CMS title1">
    <p:bg>
      <p:bgPr>
        <a:solidFill>
          <a:schemeClr val="bg1"/>
        </a:solidFill>
        <a:effectLst/>
      </p:bgPr>
    </p:bg>
    <p:spTree>
      <p:nvGrpSpPr>
        <p:cNvPr id="1" name=""/>
        <p:cNvGrpSpPr/>
        <p:nvPr/>
      </p:nvGrpSpPr>
      <p:grpSpPr>
        <a:xfrm>
          <a:off x="0" y="0"/>
          <a:ext cx="0" cy="0"/>
          <a:chOff x="0" y="0"/>
          <a:chExt cx="0" cy="0"/>
        </a:xfrm>
      </p:grpSpPr>
      <p:pic>
        <p:nvPicPr>
          <p:cNvPr id="7" name="Picture 3" descr="A group of professional men and women discussing the documents they are holding."/>
          <p:cNvPicPr>
            <a:picLocks noChangeAspect="1" noChangeArrowheads="1"/>
          </p:cNvPicPr>
          <p:nvPr/>
        </p:nvPicPr>
        <p:blipFill>
          <a:blip r:embed="rId2" cstate="print"/>
          <a:srcRect l="6069"/>
          <a:stretch>
            <a:fillRect/>
          </a:stretch>
        </p:blipFill>
        <p:spPr bwMode="auto">
          <a:xfrm>
            <a:off x="-34899" y="2438401"/>
            <a:ext cx="5354484"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86400" y="3048000"/>
            <a:ext cx="3352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562600" y="42672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5" name="Picture 14"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0"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38439299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9_CMS title1">
    <p:bg>
      <p:bgPr>
        <a:solidFill>
          <a:schemeClr val="bg1"/>
        </a:solidFill>
        <a:effectLst/>
      </p:bgPr>
    </p:bg>
    <p:spTree>
      <p:nvGrpSpPr>
        <p:cNvPr id="1" name=""/>
        <p:cNvGrpSpPr/>
        <p:nvPr/>
      </p:nvGrpSpPr>
      <p:grpSpPr>
        <a:xfrm>
          <a:off x="0" y="0"/>
          <a:ext cx="0" cy="0"/>
          <a:chOff x="0" y="0"/>
          <a:chExt cx="0" cy="0"/>
        </a:xfrm>
      </p:grpSpPr>
      <p:pic>
        <p:nvPicPr>
          <p:cNvPr id="7" name="Picture 3" descr="A team of professionals standing in a group."/>
          <p:cNvPicPr>
            <a:picLocks noChangeAspect="1" noChangeArrowheads="1"/>
          </p:cNvPicPr>
          <p:nvPr/>
        </p:nvPicPr>
        <p:blipFill>
          <a:blip r:embed="rId2" cstate="print"/>
          <a:srcRect l="7031" r="4688"/>
          <a:stretch>
            <a:fillRect/>
          </a:stretch>
        </p:blipFill>
        <p:spPr bwMode="auto">
          <a:xfrm>
            <a:off x="1055" y="2514600"/>
            <a:ext cx="5753840" cy="43434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943600" y="4267200"/>
            <a:ext cx="29718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pic>
        <p:nvPicPr>
          <p:cNvPr id="11" name="Picture 10"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0"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40986224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6_CMS title1">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638800" y="3048000"/>
            <a:ext cx="3505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638800" y="4252883"/>
            <a:ext cx="3505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Tree>
    <p:extLst>
      <p:ext uri="{BB962C8B-B14F-4D97-AF65-F5344CB8AC3E}">
        <p14:creationId xmlns:p14="http://schemas.microsoft.com/office/powerpoint/2010/main" val="4007934108"/>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6_CMS title1">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638800" y="3048000"/>
            <a:ext cx="3505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638800" y="4252883"/>
            <a:ext cx="3505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Tree>
    <p:extLst>
      <p:ext uri="{BB962C8B-B14F-4D97-AF65-F5344CB8AC3E}">
        <p14:creationId xmlns:p14="http://schemas.microsoft.com/office/powerpoint/2010/main" val="1235040285"/>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8_CMS title1">
    <p:bg>
      <p:bgPr>
        <a:solidFill>
          <a:schemeClr val="bg1"/>
        </a:solidFill>
        <a:effectLst/>
      </p:bgPr>
    </p:bg>
    <p:spTree>
      <p:nvGrpSpPr>
        <p:cNvPr id="1" name=""/>
        <p:cNvGrpSpPr/>
        <p:nvPr/>
      </p:nvGrpSpPr>
      <p:grpSpPr>
        <a:xfrm>
          <a:off x="0" y="0"/>
          <a:ext cx="0" cy="0"/>
          <a:chOff x="0" y="0"/>
          <a:chExt cx="0" cy="0"/>
        </a:xfrm>
      </p:grpSpPr>
      <p:pic>
        <p:nvPicPr>
          <p:cNvPr id="7" name="Picture 3" descr="A young woman dressed casually with a backpack on, walking in a park."/>
          <p:cNvPicPr>
            <a:picLocks noChangeAspect="1" noChangeArrowheads="1"/>
          </p:cNvPicPr>
          <p:nvPr/>
        </p:nvPicPr>
        <p:blipFill>
          <a:blip r:embed="rId2" cstate="print"/>
          <a:srcRect l="39844" r="4687"/>
          <a:stretch>
            <a:fillRect/>
          </a:stretch>
        </p:blipFill>
        <p:spPr bwMode="auto">
          <a:xfrm>
            <a:off x="0" y="2280607"/>
            <a:ext cx="3810000" cy="4577393"/>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4343400" y="3048000"/>
            <a:ext cx="4267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4343400" y="4267200"/>
            <a:ext cx="4267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061280851"/>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7_CMS title1">
    <p:bg>
      <p:bgPr>
        <a:solidFill>
          <a:schemeClr val="bg1"/>
        </a:solidFill>
        <a:effectLst/>
      </p:bgPr>
    </p:bg>
    <p:spTree>
      <p:nvGrpSpPr>
        <p:cNvPr id="1" name=""/>
        <p:cNvGrpSpPr/>
        <p:nvPr/>
      </p:nvGrpSpPr>
      <p:grpSpPr>
        <a:xfrm>
          <a:off x="0" y="0"/>
          <a:ext cx="0" cy="0"/>
          <a:chOff x="0" y="0"/>
          <a:chExt cx="0" cy="0"/>
        </a:xfrm>
      </p:grpSpPr>
      <p:pic>
        <p:nvPicPr>
          <p:cNvPr id="7" name="Picture 3" descr="A team of professionals standing in a group."/>
          <p:cNvPicPr>
            <a:picLocks noChangeAspect="1" noChangeArrowheads="1"/>
          </p:cNvPicPr>
          <p:nvPr/>
        </p:nvPicPr>
        <p:blipFill>
          <a:blip r:embed="rId2" cstate="print"/>
          <a:srcRect l="14062" r="7031"/>
          <a:stretch>
            <a:fillRect/>
          </a:stretch>
        </p:blipFill>
        <p:spPr bwMode="auto">
          <a:xfrm>
            <a:off x="3910920" y="2438401"/>
            <a:ext cx="5233080"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3048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304800" y="42672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411762"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557503727"/>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5_CMS title1">
    <p:bg>
      <p:bgPr>
        <a:solidFill>
          <a:schemeClr val="bg1"/>
        </a:solidFill>
        <a:effectLst/>
      </p:bgPr>
    </p:bg>
    <p:spTree>
      <p:nvGrpSpPr>
        <p:cNvPr id="1" name=""/>
        <p:cNvGrpSpPr/>
        <p:nvPr/>
      </p:nvGrpSpPr>
      <p:grpSpPr>
        <a:xfrm>
          <a:off x="0" y="0"/>
          <a:ext cx="0" cy="0"/>
          <a:chOff x="0" y="0"/>
          <a:chExt cx="0" cy="0"/>
        </a:xfrm>
      </p:grpSpPr>
      <p:pic>
        <p:nvPicPr>
          <p:cNvPr id="7" name="Picture 3" descr="A young woman helping a child at a computer."/>
          <p:cNvPicPr>
            <a:picLocks noChangeAspect="1" noChangeArrowheads="1"/>
          </p:cNvPicPr>
          <p:nvPr/>
        </p:nvPicPr>
        <p:blipFill>
          <a:blip r:embed="rId2" cstate="print"/>
          <a:srcRect l="9375" r="14062" b="3517"/>
          <a:stretch>
            <a:fillRect/>
          </a:stretch>
        </p:blipFill>
        <p:spPr bwMode="auto">
          <a:xfrm>
            <a:off x="16432" y="2514600"/>
            <a:ext cx="5165168" cy="4337683"/>
          </a:xfrm>
          <a:prstGeom prst="rect">
            <a:avLst/>
          </a:prstGeom>
          <a:noFill/>
          <a:ln w="9525">
            <a:noFill/>
            <a:miter lim="800000"/>
            <a:headEnd/>
            <a:tailEnd/>
          </a:ln>
          <a:effectLst/>
          <a:scene3d>
            <a:camera prst="orthographicFront">
              <a:rot lat="0" lon="10800000" rev="0"/>
            </a:camera>
            <a:lightRig rig="threePt" dir="t"/>
          </a:scene3d>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86400" y="3048000"/>
            <a:ext cx="34290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486400" y="4267200"/>
            <a:ext cx="34290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107786902"/>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MS title4">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pic>
        <p:nvPicPr>
          <p:cNvPr id="8" name="Picture 7" descr="A group of children standing with their school supplies in hand."/>
          <p:cNvPicPr>
            <a:picLocks noChangeAspect="1"/>
          </p:cNvPicPr>
          <p:nvPr/>
        </p:nvPicPr>
        <p:blipFill>
          <a:blip r:embed="rId2" cstate="print">
            <a:extLst>
              <a:ext uri="{28A0092B-C50C-407E-A947-70E740481C1C}">
                <a14:useLocalDpi xmlns:a14="http://schemas.microsoft.com/office/drawing/2010/main" val="0"/>
              </a:ext>
            </a:extLst>
          </a:blip>
          <a:srcRect l="5688"/>
          <a:stretch>
            <a:fillRect/>
          </a:stretch>
        </p:blipFill>
        <p:spPr>
          <a:xfrm>
            <a:off x="14600" y="2963450"/>
            <a:ext cx="5295431" cy="3891090"/>
          </a:xfrm>
          <a:prstGeom prst="rect">
            <a:avLst/>
          </a:prstGeom>
          <a:effectLst/>
        </p:spPr>
      </p:pic>
      <p:sp>
        <p:nvSpPr>
          <p:cNvPr id="14" name="Text Placeholder 2"/>
          <p:cNvSpPr>
            <a:spLocks noGrp="1"/>
          </p:cNvSpPr>
          <p:nvPr>
            <p:ph type="body" sz="quarter" idx="10" hasCustomPrompt="1"/>
          </p:nvPr>
        </p:nvSpPr>
        <p:spPr>
          <a:xfrm>
            <a:off x="55626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7" name="Text Placeholder 2"/>
          <p:cNvSpPr>
            <a:spLocks noGrp="1"/>
          </p:cNvSpPr>
          <p:nvPr>
            <p:ph type="body" sz="quarter" idx="11" hasCustomPrompt="1"/>
          </p:nvPr>
        </p:nvSpPr>
        <p:spPr>
          <a:xfrm>
            <a:off x="5562600" y="41910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0" name="TextBox 9"/>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1" name="Picture 10"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789475867"/>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4_CMS title1">
    <p:bg>
      <p:bgPr>
        <a:solidFill>
          <a:schemeClr val="bg1"/>
        </a:solidFill>
        <a:effectLst/>
      </p:bgPr>
    </p:bg>
    <p:spTree>
      <p:nvGrpSpPr>
        <p:cNvPr id="1" name=""/>
        <p:cNvGrpSpPr/>
        <p:nvPr/>
      </p:nvGrpSpPr>
      <p:grpSpPr>
        <a:xfrm>
          <a:off x="0" y="0"/>
          <a:ext cx="0" cy="0"/>
          <a:chOff x="0" y="0"/>
          <a:chExt cx="0" cy="0"/>
        </a:xfrm>
      </p:grpSpPr>
      <p:pic>
        <p:nvPicPr>
          <p:cNvPr id="7" name="Picture 3" descr="An active adult couple riding bicycles in a park."/>
          <p:cNvPicPr>
            <a:picLocks noChangeAspect="1" noChangeArrowheads="1"/>
          </p:cNvPicPr>
          <p:nvPr/>
        </p:nvPicPr>
        <p:blipFill>
          <a:blip r:embed="rId2" cstate="print"/>
          <a:stretch>
            <a:fillRect/>
          </a:stretch>
        </p:blipFill>
        <p:spPr bwMode="auto">
          <a:xfrm>
            <a:off x="697" y="2438400"/>
            <a:ext cx="6629401"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10200" y="3048000"/>
            <a:ext cx="3505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410200" y="4267200"/>
            <a:ext cx="3505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467096154"/>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CMS title2">
    <p:bg>
      <p:bgPr>
        <a:solidFill>
          <a:schemeClr val="bg1"/>
        </a:solidFill>
        <a:effectLst/>
      </p:bgPr>
    </p:bg>
    <p:spTree>
      <p:nvGrpSpPr>
        <p:cNvPr id="1" name=""/>
        <p:cNvGrpSpPr/>
        <p:nvPr/>
      </p:nvGrpSpPr>
      <p:grpSpPr>
        <a:xfrm>
          <a:off x="0" y="0"/>
          <a:ext cx="0" cy="0"/>
          <a:chOff x="0" y="0"/>
          <a:chExt cx="0" cy="0"/>
        </a:xfrm>
      </p:grpSpPr>
      <p:pic>
        <p:nvPicPr>
          <p:cNvPr id="8" name="Picture 2" descr="A group of physicians reviewing x-rays."/>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0" y="2438400"/>
            <a:ext cx="4639734"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7" name="Text Placeholder 2"/>
          <p:cNvSpPr>
            <a:spLocks noGrp="1"/>
          </p:cNvSpPr>
          <p:nvPr>
            <p:ph type="body" sz="quarter" idx="10" hasCustomPrompt="1"/>
          </p:nvPr>
        </p:nvSpPr>
        <p:spPr>
          <a:xfrm>
            <a:off x="4953000" y="3048000"/>
            <a:ext cx="3733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4953000" y="4191000"/>
            <a:ext cx="3733800" cy="838200"/>
          </a:xfrm>
        </p:spPr>
        <p:txBody>
          <a:bodyPr>
            <a:norm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10161129"/>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6" name="Picture 5" descr="A group of seniors playing cards in a sunroom, sitting in wicker furniture."/>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 y="2514600"/>
            <a:ext cx="5615940" cy="4343400"/>
          </a:xfrm>
          <a:prstGeom prst="rect">
            <a:avLst/>
          </a:prstGeom>
          <a:ln>
            <a:noFill/>
          </a:ln>
        </p:spPr>
      </p:pic>
      <p:sp>
        <p:nvSpPr>
          <p:cNvPr id="7" name="Title 8"/>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10"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1" name="Text Placeholder 2"/>
          <p:cNvSpPr>
            <a:spLocks noGrp="1"/>
          </p:cNvSpPr>
          <p:nvPr>
            <p:ph type="body" sz="quarter" idx="11" hasCustomPrompt="1"/>
          </p:nvPr>
        </p:nvSpPr>
        <p:spPr>
          <a:xfrm>
            <a:off x="5943600" y="4267200"/>
            <a:ext cx="2971800" cy="838200"/>
          </a:xfrm>
        </p:spPr>
        <p:txBody>
          <a:bodyPr>
            <a:norm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a:p>
            <a:pPr algn="l"/>
            <a:r>
              <a:rPr lang="en-US" sz="2400" b="0" i="1" dirty="0" smtClean="0">
                <a:solidFill>
                  <a:srgbClr val="084A9C"/>
                </a:solidFill>
              </a:rPr>
              <a:t>Date</a:t>
            </a:r>
            <a:endParaRPr lang="en-US" sz="2800" b="0" i="1" dirty="0" smtClean="0">
              <a:solidFill>
                <a:srgbClr val="084A9C"/>
              </a:solidFill>
            </a:endParaRPr>
          </a:p>
        </p:txBody>
      </p:sp>
      <p:pic>
        <p:nvPicPr>
          <p:cNvPr id="8" name="Picture 7"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9"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6772622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1_CMS title1">
    <p:bg>
      <p:bgPr>
        <a:solidFill>
          <a:schemeClr val="bg1"/>
        </a:solidFill>
        <a:effectLst/>
      </p:bgPr>
    </p:bg>
    <p:spTree>
      <p:nvGrpSpPr>
        <p:cNvPr id="1" name=""/>
        <p:cNvGrpSpPr/>
        <p:nvPr/>
      </p:nvGrpSpPr>
      <p:grpSpPr>
        <a:xfrm>
          <a:off x="0" y="0"/>
          <a:ext cx="0" cy="0"/>
          <a:chOff x="0" y="0"/>
          <a:chExt cx="0" cy="0"/>
        </a:xfrm>
      </p:grpSpPr>
      <p:pic>
        <p:nvPicPr>
          <p:cNvPr id="7" name="Picture 3" descr="A collage of photos. These photos are health professionals giving care to patients.&#10;"/>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b="2107"/>
          <a:stretch/>
        </p:blipFill>
        <p:spPr bwMode="auto">
          <a:xfrm>
            <a:off x="-8417" y="2438400"/>
            <a:ext cx="5647217"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943600" y="4267200"/>
            <a:ext cx="29718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562422216"/>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CMS title3">
    <p:bg>
      <p:bgPr>
        <a:solidFill>
          <a:schemeClr val="bg1"/>
        </a:solidFill>
        <a:effectLst/>
      </p:bgPr>
    </p:bg>
    <p:spTree>
      <p:nvGrpSpPr>
        <p:cNvPr id="1" name=""/>
        <p:cNvGrpSpPr/>
        <p:nvPr/>
      </p:nvGrpSpPr>
      <p:grpSpPr>
        <a:xfrm>
          <a:off x="0" y="0"/>
          <a:ext cx="0" cy="0"/>
          <a:chOff x="0" y="0"/>
          <a:chExt cx="0" cy="0"/>
        </a:xfrm>
      </p:grpSpPr>
      <p:pic>
        <p:nvPicPr>
          <p:cNvPr id="7" name="Picture 6" descr="A graphical design of 1's and 0's to represent technology."/>
          <p:cNvPicPr>
            <a:picLocks noChangeAspect="1"/>
          </p:cNvPicPr>
          <p:nvPr/>
        </p:nvPicPr>
        <p:blipFill rotWithShape="1">
          <a:blip r:embed="rId2" cstate="screen">
            <a:extLst>
              <a:ext uri="{28A0092B-C50C-407E-A947-70E740481C1C}">
                <a14:useLocalDpi xmlns:a14="http://schemas.microsoft.com/office/drawing/2010/main"/>
              </a:ext>
            </a:extLst>
          </a:blip>
          <a:srcRect l="-30564" t="-2980"/>
          <a:stretch/>
        </p:blipFill>
        <p:spPr>
          <a:xfrm>
            <a:off x="-1600200" y="2362200"/>
            <a:ext cx="6807107" cy="4477935"/>
          </a:xfrm>
          <a:prstGeom prst="rect">
            <a:avLst/>
          </a:prstGeom>
          <a:ln>
            <a:solidFill>
              <a:schemeClr val="tx1">
                <a:alpha val="77000"/>
              </a:schemeClr>
            </a:solidFill>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102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410200" y="41910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54463920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Yellow Bar">
    <p:spTree>
      <p:nvGrpSpPr>
        <p:cNvPr id="1" name=""/>
        <p:cNvGrpSpPr/>
        <p:nvPr/>
      </p:nvGrpSpPr>
      <p:grpSpPr>
        <a:xfrm>
          <a:off x="0" y="0"/>
          <a:ext cx="0" cy="0"/>
          <a:chOff x="0" y="0"/>
          <a:chExt cx="0" cy="0"/>
        </a:xfrm>
      </p:grpSpPr>
      <p:sp>
        <p:nvSpPr>
          <p:cNvPr id="3" name="Content Placeholder 2"/>
          <p:cNvSpPr>
            <a:spLocks noGrp="1"/>
          </p:cNvSpPr>
          <p:nvPr>
            <p:ph idx="1"/>
          </p:nvPr>
        </p:nvSpPr>
        <p:spPr>
          <a:xfrm>
            <a:off x="462456" y="1676400"/>
            <a:ext cx="8229600" cy="4525963"/>
          </a:xfrm>
        </p:spPr>
        <p:txBody>
          <a:bodyPr/>
          <a:lstStyle>
            <a:lvl1pPr marL="342900" marR="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sz="3000">
                <a:latin typeface="Calibri" panose="020F0502020204030204" pitchFamily="34" charset="0"/>
                <a:cs typeface="Calibri" panose="020F0502020204030204" pitchFamily="34" charset="0"/>
              </a:defRPr>
            </a:lvl1pPr>
            <a:lvl2pPr marL="628650" marR="0" indent="-287338" algn="l" defTabSz="914400" rtl="0" eaLnBrk="1" fontAlgn="auto" latinLnBrk="0" hangingPunct="1">
              <a:lnSpc>
                <a:spcPct val="100000"/>
              </a:lnSpc>
              <a:spcBef>
                <a:spcPct val="20000"/>
              </a:spcBef>
              <a:spcAft>
                <a:spcPts val="0"/>
              </a:spcAft>
              <a:buClrTx/>
              <a:buSzTx/>
              <a:buFont typeface="Arial" pitchFamily="34" charset="0"/>
              <a:buChar char="•"/>
              <a:tabLst/>
              <a:defRPr sz="2600">
                <a:latin typeface="Calibri" panose="020F0502020204030204" pitchFamily="34" charset="0"/>
                <a:cs typeface="Calibri" panose="020F0502020204030204" pitchFamily="34" charset="0"/>
              </a:defRPr>
            </a:lvl2pPr>
            <a:lvl3pPr marL="969963" marR="0"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sz="2600">
                <a:latin typeface="Calibri" panose="020F0502020204030204" pitchFamily="34" charset="0"/>
                <a:cs typeface="Calibri" panose="020F0502020204030204" pitchFamily="34" charset="0"/>
              </a:defRPr>
            </a:lvl3pPr>
            <a:lvl4pPr marL="1258888" marR="0"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latin typeface="Calibri" panose="020F0502020204030204" pitchFamily="34" charset="0"/>
                <a:cs typeface="Calibri" panose="020F0502020204030204" pitchFamily="34" charset="0"/>
              </a:defRPr>
            </a:lvl4pPr>
            <a:lvl5pPr marL="1543050" marR="0"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latin typeface="Calibri" panose="020F0502020204030204" pitchFamily="34" charset="0"/>
                <a:cs typeface="Calibri" panose="020F0502020204030204" pitchFamily="34" charset="0"/>
              </a:defRPr>
            </a:lvl5p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smtClean="0">
                <a:ln>
                  <a:noFill/>
                </a:ln>
                <a:solidFill>
                  <a:prstClr val="black"/>
                </a:solidFill>
                <a:effectLst/>
                <a:uLnTx/>
                <a:uFillTx/>
                <a:latin typeface="Calibri"/>
                <a:ea typeface="+mn-ea"/>
                <a:cs typeface="+mn-cs"/>
              </a:rPr>
              <a:t>Click to edit Master text styles</a:t>
            </a:r>
          </a:p>
          <a:p>
            <a:pPr marL="628650" marR="0" lvl="1" indent="-287338"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smtClean="0">
                <a:ln>
                  <a:noFill/>
                </a:ln>
                <a:solidFill>
                  <a:prstClr val="black"/>
                </a:solidFill>
                <a:effectLst/>
                <a:uLnTx/>
                <a:uFillTx/>
                <a:latin typeface="Calibri"/>
                <a:ea typeface="+mn-ea"/>
                <a:cs typeface="+mn-cs"/>
              </a:rPr>
              <a:t>Second level</a:t>
            </a:r>
          </a:p>
          <a:p>
            <a:pPr marL="969963" marR="0" lvl="2"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pPr>
            <a:r>
              <a:rPr kumimoji="0" lang="en-US" sz="2000" b="0" i="0" u="none" strike="noStrike" kern="1200" cap="none" spc="0" normalizeH="0" baseline="0" noProof="0" dirty="0" smtClean="0">
                <a:ln>
                  <a:noFill/>
                </a:ln>
                <a:solidFill>
                  <a:prstClr val="black"/>
                </a:solidFill>
                <a:effectLst/>
                <a:uLnTx/>
                <a:uFillTx/>
                <a:latin typeface="Calibri"/>
                <a:ea typeface="+mn-ea"/>
                <a:cs typeface="+mn-cs"/>
              </a:rPr>
              <a:t>Third level</a:t>
            </a:r>
          </a:p>
          <a:p>
            <a:pPr marL="1258888" marR="0" lvl="3"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pPr>
            <a:r>
              <a:rPr kumimoji="0" lang="en-US" sz="1800" b="0" i="0" u="none" strike="noStrike" kern="1200" cap="none" spc="0" normalizeH="0" baseline="0" noProof="0" dirty="0" smtClean="0">
                <a:ln>
                  <a:noFill/>
                </a:ln>
                <a:solidFill>
                  <a:prstClr val="black"/>
                </a:solidFill>
                <a:effectLst/>
                <a:uLnTx/>
                <a:uFillTx/>
                <a:latin typeface="Calibri"/>
                <a:ea typeface="+mn-ea"/>
                <a:cs typeface="+mn-cs"/>
              </a:rPr>
              <a:t>Fourth level</a:t>
            </a:r>
          </a:p>
          <a:p>
            <a:pPr marL="1543050" marR="0" lvl="4"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Calibri"/>
                <a:ea typeface="+mn-ea"/>
                <a:cs typeface="+mn-cs"/>
              </a:rPr>
              <a:t>Fifth level</a:t>
            </a: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Title 1"/>
          <p:cNvSpPr txBox="1">
            <a:spLocks/>
          </p:cNvSpPr>
          <p:nvPr userDrawn="1"/>
        </p:nvSpPr>
        <p:spPr>
          <a:xfrm>
            <a:off x="5256" y="3291"/>
            <a:ext cx="9144000" cy="11430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lvl1pPr indent="0" algn="ctr" defTabSz="914400" rtl="0" eaLnBrk="1" latinLnBrk="0" hangingPunct="1">
              <a:spcBef>
                <a:spcPts val="0"/>
              </a:spcBef>
              <a:buNone/>
              <a:defRPr sz="4400" b="1" kern="1200">
                <a:solidFill>
                  <a:schemeClr val="tx1"/>
                </a:solidFill>
                <a:latin typeface="+mj-lt"/>
                <a:ea typeface="+mj-ea"/>
                <a:cs typeface="+mj-cs"/>
              </a:defRPr>
            </a:lvl1pPr>
          </a:lstStyle>
          <a:p>
            <a:pPr>
              <a:defRPr/>
            </a:pPr>
            <a:endParaRPr lang="en-US" sz="3600" dirty="0">
              <a:solidFill>
                <a:sysClr val="windowText" lastClr="000000"/>
              </a:solidFill>
            </a:endParaRPr>
          </a:p>
        </p:txBody>
      </p:sp>
      <p:sp>
        <p:nvSpPr>
          <p:cNvPr id="11" name="Title Placeholder 1"/>
          <p:cNvSpPr>
            <a:spLocks noGrp="1"/>
          </p:cNvSpPr>
          <p:nvPr>
            <p:ph type="title"/>
          </p:nvPr>
        </p:nvSpPr>
        <p:spPr>
          <a:xfrm>
            <a:off x="5256" y="35197"/>
            <a:ext cx="9144000" cy="1069430"/>
          </a:xfrm>
          <a:prstGeom prst="rect">
            <a:avLst/>
          </a:prstGeom>
        </p:spPr>
        <p:txBody>
          <a:bodyPr vert="horz" lIns="91440" tIns="45720" rIns="91440" bIns="45720" rtlCol="0" anchor="ctr">
            <a:normAutofit/>
          </a:bodyPr>
          <a:lstStyle>
            <a:lvl1pPr>
              <a:defRPr sz="3600" b="1"/>
            </a:lvl1pPr>
          </a:lstStyle>
          <a:p>
            <a:r>
              <a:rPr lang="en-US" dirty="0" smtClean="0"/>
              <a:t>Click to edit Master title</a:t>
            </a:r>
            <a:endParaRPr lang="en-US" dirty="0"/>
          </a:p>
        </p:txBody>
      </p:sp>
      <p:sp>
        <p:nvSpPr>
          <p:cNvPr id="8" name="Date Placeholder 1"/>
          <p:cNvSpPr>
            <a:spLocks noGrp="1"/>
          </p:cNvSpPr>
          <p:nvPr>
            <p:ph type="dt" sz="half" idx="10"/>
          </p:nvPr>
        </p:nvSpPr>
        <p:spPr>
          <a:xfrm>
            <a:off x="457200" y="6340475"/>
            <a:ext cx="2133600" cy="365125"/>
          </a:xfrm>
          <a:prstGeom prst="rect">
            <a:avLst/>
          </a:prstGeom>
        </p:spPr>
        <p:txBody>
          <a:bodyPr/>
          <a:lstStyle>
            <a:lvl1pPr>
              <a:defRPr sz="1200">
                <a:solidFill>
                  <a:schemeClr val="tx1"/>
                </a:solidFill>
                <a:latin typeface="Calibri" panose="020F0502020204030204" pitchFamily="34" charset="0"/>
                <a:cs typeface="Calibri" panose="020F0502020204030204" pitchFamily="34" charset="0"/>
              </a:defRPr>
            </a:lvl1pPr>
          </a:lstStyle>
          <a:p>
            <a:r>
              <a:rPr lang="en-US" smtClean="0"/>
              <a:t>October 2016</a:t>
            </a:r>
            <a:endParaRPr lang="en-US" dirty="0"/>
          </a:p>
        </p:txBody>
      </p:sp>
      <p:sp>
        <p:nvSpPr>
          <p:cNvPr id="9" name="Footer Placeholder 2"/>
          <p:cNvSpPr>
            <a:spLocks noGrp="1"/>
          </p:cNvSpPr>
          <p:nvPr>
            <p:ph type="ftr" sz="quarter" idx="11"/>
          </p:nvPr>
        </p:nvSpPr>
        <p:spPr>
          <a:xfrm>
            <a:off x="2590800" y="6340475"/>
            <a:ext cx="3962400" cy="365125"/>
          </a:xfrm>
          <a:prstGeom prst="rect">
            <a:avLst/>
          </a:prstGeom>
        </p:spPr>
        <p:txBody>
          <a:bodyPr/>
          <a:lstStyle>
            <a:lvl1pPr algn="ctr">
              <a:defRPr sz="1200">
                <a:solidFill>
                  <a:schemeClr val="tx1"/>
                </a:solidFill>
                <a:latin typeface="Calibri" panose="020F0502020204030204" pitchFamily="34" charset="0"/>
                <a:cs typeface="Calibri" panose="020F0502020204030204" pitchFamily="34" charset="0"/>
              </a:defRPr>
            </a:lvl1pPr>
          </a:lstStyle>
          <a:p>
            <a:r>
              <a:rPr lang="en-US" smtClean="0"/>
              <a:t>Marketplace for Immigrant Families</a:t>
            </a:r>
            <a:endParaRPr lang="en-US" dirty="0"/>
          </a:p>
        </p:txBody>
      </p:sp>
      <p:sp>
        <p:nvSpPr>
          <p:cNvPr id="10" name="Slide Number Placeholder 3"/>
          <p:cNvSpPr>
            <a:spLocks noGrp="1"/>
          </p:cNvSpPr>
          <p:nvPr>
            <p:ph type="sldNum" sz="quarter" idx="12"/>
          </p:nvPr>
        </p:nvSpPr>
        <p:spPr>
          <a:xfrm>
            <a:off x="6553200" y="6340475"/>
            <a:ext cx="2133600" cy="365125"/>
          </a:xfrm>
          <a:prstGeom prst="rect">
            <a:avLst/>
          </a:prstGeom>
        </p:spPr>
        <p:txBody>
          <a:bodyPr/>
          <a:lstStyle>
            <a:lvl1pPr algn="r">
              <a:defRPr sz="1200">
                <a:solidFill>
                  <a:schemeClr val="tx1"/>
                </a:solidFill>
                <a:latin typeface="Calibri" panose="020F0502020204030204" pitchFamily="34" charset="0"/>
                <a:cs typeface="Calibri" panose="020F0502020204030204" pitchFamily="34" charset="0"/>
              </a:defRPr>
            </a:lvl1pPr>
          </a:lstStyle>
          <a:p>
            <a:fld id="{78C0CC3C-85F1-4D86-9B70-8D9F8B17F046}" type="slidenum">
              <a:rPr lang="en-US" smtClean="0"/>
              <a:pPr/>
              <a:t>‹#›</a:t>
            </a:fld>
            <a:endParaRPr lang="en-US" dirty="0"/>
          </a:p>
        </p:txBody>
      </p:sp>
    </p:spTree>
    <p:extLst>
      <p:ext uri="{BB962C8B-B14F-4D97-AF65-F5344CB8AC3E}">
        <p14:creationId xmlns:p14="http://schemas.microsoft.com/office/powerpoint/2010/main" val="851515616"/>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CMS title5">
    <p:bg>
      <p:bgPr>
        <a:solidFill>
          <a:schemeClr val="bg1"/>
        </a:solidFill>
        <a:effectLst/>
      </p:bgPr>
    </p:bg>
    <p:spTree>
      <p:nvGrpSpPr>
        <p:cNvPr id="1" name=""/>
        <p:cNvGrpSpPr/>
        <p:nvPr/>
      </p:nvGrpSpPr>
      <p:grpSpPr>
        <a:xfrm>
          <a:off x="0" y="0"/>
          <a:ext cx="0" cy="0"/>
          <a:chOff x="0" y="0"/>
          <a:chExt cx="0" cy="0"/>
        </a:xfrm>
      </p:grpSpPr>
      <p:pic>
        <p:nvPicPr>
          <p:cNvPr id="7" name="Picture 6" descr="This is an image of a pill bottle on it's side with the lid off and a few of the pills lying on the table in front of it."/>
          <p:cNvPicPr>
            <a:picLocks noChangeAspect="1"/>
          </p:cNvPicPr>
          <p:nvPr/>
        </p:nvPicPr>
        <p:blipFill rotWithShape="1">
          <a:blip r:embed="rId2" cstate="screen">
            <a:extLst>
              <a:ext uri="{28A0092B-C50C-407E-A947-70E740481C1C}">
                <a14:useLocalDpi xmlns:a14="http://schemas.microsoft.com/office/drawing/2010/main"/>
              </a:ext>
            </a:extLst>
          </a:blip>
          <a:srcRect l="-967" t="1177" r="-182" b="3456"/>
          <a:stretch/>
        </p:blipFill>
        <p:spPr>
          <a:xfrm>
            <a:off x="-76201" y="2286000"/>
            <a:ext cx="5614737" cy="4572000"/>
          </a:xfrm>
          <a:prstGeom prst="rect">
            <a:avLst/>
          </a:prstGeom>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5626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562600" y="4191000"/>
            <a:ext cx="3276600" cy="838200"/>
          </a:xfrm>
        </p:spPr>
        <p:txBody>
          <a:bodyPr>
            <a:norm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69882798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1_CMS title6">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76200" y="-28738"/>
            <a:ext cx="9244148" cy="1447800"/>
          </a:xfrm>
        </p:spPr>
        <p:txBody>
          <a:bodyPr/>
          <a:lstStyle/>
          <a:p>
            <a:r>
              <a:rPr lang="en-US" dirty="0" smtClean="0"/>
              <a:t>Click to edit Master title style</a:t>
            </a:r>
            <a:endParaRPr lang="en-US" dirty="0"/>
          </a:p>
        </p:txBody>
      </p:sp>
      <p:sp>
        <p:nvSpPr>
          <p:cNvPr id="8" name="TextBox 7"/>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print"/>
          <a:stretch>
            <a:fillRect/>
          </a:stretch>
        </p:blipFill>
        <p:spPr>
          <a:xfrm>
            <a:off x="76200" y="2550068"/>
            <a:ext cx="8915400" cy="3088732"/>
          </a:xfrm>
          <a:prstGeom prst="rect">
            <a:avLst/>
          </a:prstGeom>
        </p:spPr>
      </p:pic>
      <p:sp>
        <p:nvSpPr>
          <p:cNvPr id="14" name="Text Placeholder 2"/>
          <p:cNvSpPr>
            <a:spLocks noGrp="1"/>
          </p:cNvSpPr>
          <p:nvPr>
            <p:ph type="body" sz="quarter" idx="10" hasCustomPrompt="1"/>
          </p:nvPr>
        </p:nvSpPr>
        <p:spPr>
          <a:xfrm>
            <a:off x="304800" y="2819400"/>
            <a:ext cx="8534400" cy="17526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5" name="Text Placeholder 2"/>
          <p:cNvSpPr>
            <a:spLocks noGrp="1"/>
          </p:cNvSpPr>
          <p:nvPr>
            <p:ph type="body" sz="quarter" idx="11" hasCustomPrompt="1"/>
          </p:nvPr>
        </p:nvSpPr>
        <p:spPr>
          <a:xfrm>
            <a:off x="304800" y="4724400"/>
            <a:ext cx="85344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9" name="Slide Number Placeholder 6"/>
          <p:cNvSpPr txBox="1">
            <a:spLocks/>
          </p:cNvSpPr>
          <p:nvPr userDrawn="1"/>
        </p:nvSpPr>
        <p:spPr>
          <a:xfrm>
            <a:off x="6705600" y="65087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516848291"/>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CMS title6">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7" name="Text Placeholder 2"/>
          <p:cNvSpPr>
            <a:spLocks noGrp="1"/>
          </p:cNvSpPr>
          <p:nvPr>
            <p:ph type="body" sz="quarter" idx="10" hasCustomPrompt="1"/>
          </p:nvPr>
        </p:nvSpPr>
        <p:spPr>
          <a:xfrm>
            <a:off x="49530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1" name="Text Placeholder 2"/>
          <p:cNvSpPr>
            <a:spLocks noGrp="1"/>
          </p:cNvSpPr>
          <p:nvPr>
            <p:ph type="body" sz="quarter" idx="11" hasCustomPrompt="1"/>
          </p:nvPr>
        </p:nvSpPr>
        <p:spPr>
          <a:xfrm>
            <a:off x="4953000" y="41910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8" name="TextBox 7"/>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9"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81024767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CMS content2">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9144000" cy="1417638"/>
          </a:xfrm>
          <a:prstGeom prst="rect">
            <a:avLst/>
          </a:prstGeom>
          <a:solidFill>
            <a:srgbClr val="084A9C"/>
          </a:solidFill>
          <a:effectLst>
            <a:outerShdw dist="76200" dir="5640000" algn="tl" rotWithShape="0">
              <a:srgbClr val="FFD004"/>
            </a:outerShdw>
          </a:effectLst>
        </p:spPr>
        <p:txBody>
          <a:bodyPr/>
          <a:lstStyle>
            <a:lvl1pPr>
              <a:defRPr>
                <a:solidFill>
                  <a:schemeClr val="bg1"/>
                </a:solidFill>
              </a:defRPr>
            </a:lvl1pPr>
          </a:lstStyle>
          <a:p>
            <a:r>
              <a:rPr lang="en-US" smtClean="0"/>
              <a:t>Click to edit Master title style</a:t>
            </a:r>
            <a:endParaRPr lang="en-US" dirty="0"/>
          </a:p>
        </p:txBody>
      </p:sp>
      <p:sp>
        <p:nvSpPr>
          <p:cNvPr id="6" name="Content Placeholder 2"/>
          <p:cNvSpPr>
            <a:spLocks noGrp="1"/>
          </p:cNvSpPr>
          <p:nvPr>
            <p:ph idx="1"/>
          </p:nvPr>
        </p:nvSpPr>
        <p:spPr>
          <a:xfrm>
            <a:off x="457200" y="1828800"/>
            <a:ext cx="8229600" cy="4297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0417333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Yellow Bar">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341313" indent="-341313">
              <a:buFont typeface="Wingdings" panose="05000000000000000000" pitchFamily="2" charset="2"/>
              <a:buChar char="§"/>
              <a:defRPr sz="3000">
                <a:latin typeface="Calibri" panose="020F0502020204030204" pitchFamily="34" charset="0"/>
                <a:cs typeface="Calibri" panose="020F0502020204030204" pitchFamily="34" charset="0"/>
              </a:defRPr>
            </a:lvl1pPr>
            <a:lvl2pPr marL="682625" indent="-287338">
              <a:buFont typeface="Arial" panose="020B0604020202020204" pitchFamily="34" charset="0"/>
              <a:buChar char="•"/>
              <a:defRPr sz="2600">
                <a:latin typeface="Calibri" panose="020F0502020204030204" pitchFamily="34" charset="0"/>
                <a:cs typeface="Calibri" panose="020F0502020204030204" pitchFamily="34" charset="0"/>
              </a:defRPr>
            </a:lvl2pPr>
            <a:lvl3pPr marL="1023938" indent="-341313">
              <a:buSzPct val="50000"/>
              <a:buFont typeface="Wingdings" panose="05000000000000000000" pitchFamily="2" charset="2"/>
              <a:buChar char="q"/>
              <a:defRPr sz="2600">
                <a:latin typeface="Calibri" panose="020F0502020204030204" pitchFamily="34" charset="0"/>
                <a:cs typeface="Calibri" panose="020F0502020204030204" pitchFamily="34" charset="0"/>
              </a:defRPr>
            </a:lvl3pPr>
            <a:lvl4pPr marL="1487488" indent="-395288">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1"/>
          <p:cNvSpPr txBox="1">
            <a:spLocks/>
          </p:cNvSpPr>
          <p:nvPr userDrawn="1"/>
        </p:nvSpPr>
        <p:spPr>
          <a:xfrm>
            <a:off x="5256" y="3291"/>
            <a:ext cx="9144000" cy="11430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lvl1pPr indent="0" algn="ctr" defTabSz="914400" rtl="0" eaLnBrk="1" latinLnBrk="0" hangingPunct="1">
              <a:spcBef>
                <a:spcPts val="0"/>
              </a:spcBef>
              <a:buNone/>
              <a:defRPr sz="4400" b="1" kern="1200">
                <a:solidFill>
                  <a:schemeClr val="tx1"/>
                </a:solidFill>
                <a:latin typeface="+mj-lt"/>
                <a:ea typeface="+mj-ea"/>
                <a:cs typeface="+mj-cs"/>
              </a:defRPr>
            </a:lvl1pPr>
          </a:lstStyle>
          <a:p>
            <a:pPr>
              <a:defRPr/>
            </a:pPr>
            <a:endParaRPr lang="en-US" sz="3600" dirty="0">
              <a:solidFill>
                <a:sysClr val="windowText" lastClr="000000"/>
              </a:solidFill>
            </a:endParaRPr>
          </a:p>
        </p:txBody>
      </p:sp>
      <p:sp>
        <p:nvSpPr>
          <p:cNvPr id="11" name="Title Placeholder 1"/>
          <p:cNvSpPr>
            <a:spLocks noGrp="1"/>
          </p:cNvSpPr>
          <p:nvPr>
            <p:ph type="title"/>
          </p:nvPr>
        </p:nvSpPr>
        <p:spPr>
          <a:xfrm>
            <a:off x="5256" y="35197"/>
            <a:ext cx="9144000" cy="1069430"/>
          </a:xfrm>
          <a:prstGeom prst="rect">
            <a:avLst/>
          </a:prstGeom>
        </p:spPr>
        <p:txBody>
          <a:bodyPr vert="horz" lIns="91440" tIns="45720" rIns="91440" bIns="45720" rtlCol="0" anchor="ctr">
            <a:normAutofit/>
          </a:bodyPr>
          <a:lstStyle>
            <a:lvl1pPr>
              <a:defRPr sz="3600" b="1"/>
            </a:lvl1pPr>
          </a:lstStyle>
          <a:p>
            <a:r>
              <a:rPr lang="en-US" dirty="0" smtClean="0"/>
              <a:t>Click to edit Master title</a:t>
            </a:r>
            <a:endParaRPr lang="en-US" dirty="0"/>
          </a:p>
        </p:txBody>
      </p:sp>
      <p:sp>
        <p:nvSpPr>
          <p:cNvPr id="8" name="Date Placeholder 1"/>
          <p:cNvSpPr>
            <a:spLocks noGrp="1"/>
          </p:cNvSpPr>
          <p:nvPr>
            <p:ph type="dt" sz="half" idx="10"/>
          </p:nvPr>
        </p:nvSpPr>
        <p:spPr>
          <a:xfrm>
            <a:off x="457200" y="6340475"/>
            <a:ext cx="2133600" cy="365125"/>
          </a:xfrm>
          <a:prstGeom prst="rect">
            <a:avLst/>
          </a:prstGeom>
        </p:spPr>
        <p:txBody>
          <a:bodyPr/>
          <a:lstStyle>
            <a:lvl1pPr>
              <a:defRPr sz="1200">
                <a:solidFill>
                  <a:schemeClr val="tx1"/>
                </a:solidFill>
                <a:latin typeface="Calibri" panose="020F0502020204030204" pitchFamily="34" charset="0"/>
                <a:cs typeface="Calibri" panose="020F0502020204030204" pitchFamily="34" charset="0"/>
              </a:defRPr>
            </a:lvl1pPr>
          </a:lstStyle>
          <a:p>
            <a:r>
              <a:rPr lang="en-US" smtClean="0">
                <a:solidFill>
                  <a:prstClr val="black"/>
                </a:solidFill>
              </a:rPr>
              <a:t>October 2016</a:t>
            </a:r>
            <a:endParaRPr lang="en-US" dirty="0">
              <a:solidFill>
                <a:prstClr val="black"/>
              </a:solidFill>
            </a:endParaRPr>
          </a:p>
        </p:txBody>
      </p:sp>
      <p:sp>
        <p:nvSpPr>
          <p:cNvPr id="9" name="Footer Placeholder 2"/>
          <p:cNvSpPr>
            <a:spLocks noGrp="1"/>
          </p:cNvSpPr>
          <p:nvPr>
            <p:ph type="ftr" sz="quarter" idx="11"/>
          </p:nvPr>
        </p:nvSpPr>
        <p:spPr>
          <a:xfrm>
            <a:off x="2590800" y="6340475"/>
            <a:ext cx="3962400" cy="365125"/>
          </a:xfrm>
          <a:prstGeom prst="rect">
            <a:avLst/>
          </a:prstGeom>
        </p:spPr>
        <p:txBody>
          <a:bodyPr/>
          <a:lstStyle>
            <a:lvl1pPr algn="ctr">
              <a:defRPr sz="1200">
                <a:solidFill>
                  <a:schemeClr val="tx1"/>
                </a:solidFill>
                <a:latin typeface="Calibri" panose="020F0502020204030204" pitchFamily="34" charset="0"/>
                <a:cs typeface="Calibri" panose="020F0502020204030204" pitchFamily="34" charset="0"/>
              </a:defRPr>
            </a:lvl1pPr>
          </a:lstStyle>
          <a:p>
            <a:r>
              <a:rPr lang="en-US" smtClean="0">
                <a:solidFill>
                  <a:prstClr val="black"/>
                </a:solidFill>
              </a:rPr>
              <a:t>Marketplace for Immigrant Families</a:t>
            </a:r>
            <a:endParaRPr lang="en-US" dirty="0">
              <a:solidFill>
                <a:prstClr val="black"/>
              </a:solidFill>
            </a:endParaRPr>
          </a:p>
        </p:txBody>
      </p:sp>
      <p:sp>
        <p:nvSpPr>
          <p:cNvPr id="10" name="Slide Number Placeholder 3"/>
          <p:cNvSpPr>
            <a:spLocks noGrp="1"/>
          </p:cNvSpPr>
          <p:nvPr>
            <p:ph type="sldNum" sz="quarter" idx="12"/>
          </p:nvPr>
        </p:nvSpPr>
        <p:spPr>
          <a:xfrm>
            <a:off x="6553200" y="6340475"/>
            <a:ext cx="2133600" cy="365125"/>
          </a:xfrm>
          <a:prstGeom prst="rect">
            <a:avLst/>
          </a:prstGeom>
        </p:spPr>
        <p:txBody>
          <a:bodyPr/>
          <a:lstStyle>
            <a:lvl1pPr algn="r">
              <a:defRPr sz="1200">
                <a:solidFill>
                  <a:schemeClr val="tx1"/>
                </a:solidFill>
                <a:latin typeface="Calibri" panose="020F0502020204030204" pitchFamily="34" charset="0"/>
                <a:cs typeface="Calibri" panose="020F0502020204030204" pitchFamily="34" charset="0"/>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1256406714"/>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2015 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lvl1pPr>
              <a:defRPr sz="3600" baseline="0">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371600"/>
            <a:ext cx="8229600" cy="4754563"/>
          </a:xfrm>
        </p:spPr>
        <p:txBody>
          <a:bodyPr/>
          <a:lstStyle>
            <a:lvl1pPr>
              <a:spcBef>
                <a:spcPts val="600"/>
              </a:spcBef>
              <a:defRPr sz="3200">
                <a:latin typeface="+mj-lt"/>
              </a:defRPr>
            </a:lvl1pPr>
            <a:lvl2pPr>
              <a:spcBef>
                <a:spcPts val="600"/>
              </a:spcBef>
              <a:defRPr sz="2800">
                <a:latin typeface="+mj-lt"/>
              </a:defRPr>
            </a:lvl2pPr>
            <a:lvl3pPr>
              <a:spcBef>
                <a:spcPts val="600"/>
              </a:spcBef>
              <a:defRPr sz="2800">
                <a:latin typeface="+mj-lt"/>
              </a:defRPr>
            </a:lvl3pPr>
            <a:lvl4pPr>
              <a:spcBef>
                <a:spcPts val="600"/>
              </a:spcBef>
              <a:buSzPct val="50000"/>
              <a:defRPr sz="2800">
                <a:latin typeface="+mj-lt"/>
              </a:defRPr>
            </a:lvl4pPr>
            <a:lvl5pPr>
              <a:spcBef>
                <a:spcPts val="600"/>
              </a:spcBef>
              <a:defRPr sz="2800">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Date Placeholder 1"/>
          <p:cNvSpPr>
            <a:spLocks noGrp="1"/>
          </p:cNvSpPr>
          <p:nvPr>
            <p:ph type="dt" sz="half" idx="2"/>
          </p:nvPr>
        </p:nvSpPr>
        <p:spPr>
          <a:xfrm>
            <a:off x="457200" y="6324600"/>
            <a:ext cx="2133600" cy="365125"/>
          </a:xfrm>
          <a:prstGeom prst="rect">
            <a:avLst/>
          </a:prstGeom>
        </p:spPr>
        <p:txBody>
          <a:bodyPr anchor="ctr"/>
          <a:lstStyle>
            <a:lvl1pPr>
              <a:defRPr sz="1200">
                <a:solidFill>
                  <a:schemeClr val="tx1"/>
                </a:solidFill>
                <a:latin typeface="+mj-lt"/>
              </a:defRPr>
            </a:lvl1pPr>
          </a:lstStyle>
          <a:p>
            <a:r>
              <a:rPr lang="en-US" smtClean="0">
                <a:solidFill>
                  <a:prstClr val="black"/>
                </a:solidFill>
              </a:rPr>
              <a:t>October 2016</a:t>
            </a:r>
            <a:endParaRPr lang="en-US" dirty="0">
              <a:solidFill>
                <a:prstClr val="black"/>
              </a:solidFill>
            </a:endParaRPr>
          </a:p>
        </p:txBody>
      </p:sp>
      <p:sp>
        <p:nvSpPr>
          <p:cNvPr id="10" name="Footer Placeholder 2"/>
          <p:cNvSpPr>
            <a:spLocks noGrp="1"/>
          </p:cNvSpPr>
          <p:nvPr>
            <p:ph type="ftr" sz="quarter" idx="3"/>
          </p:nvPr>
        </p:nvSpPr>
        <p:spPr>
          <a:xfrm>
            <a:off x="2590800" y="6340475"/>
            <a:ext cx="3962400" cy="365125"/>
          </a:xfrm>
          <a:prstGeom prst="rect">
            <a:avLst/>
          </a:prstGeom>
        </p:spPr>
        <p:txBody>
          <a:bodyPr anchor="ctr"/>
          <a:lstStyle>
            <a:lvl1pPr>
              <a:defRPr sz="1200">
                <a:solidFill>
                  <a:schemeClr val="tx1"/>
                </a:solidFill>
                <a:latin typeface="+mj-lt"/>
              </a:defRPr>
            </a:lvl1pPr>
          </a:lstStyle>
          <a:p>
            <a:pPr algn="ctr"/>
            <a:r>
              <a:rPr lang="en-US" smtClean="0">
                <a:solidFill>
                  <a:prstClr val="black"/>
                </a:solidFill>
              </a:rPr>
              <a:t>Marketplace for Immigrant Families</a:t>
            </a:r>
            <a:endParaRPr lang="en-US" dirty="0">
              <a:solidFill>
                <a:prstClr val="black"/>
              </a:solidFill>
            </a:endParaRPr>
          </a:p>
        </p:txBody>
      </p:sp>
      <p:sp>
        <p:nvSpPr>
          <p:cNvPr id="11" name="Slide Number Placeholder 3"/>
          <p:cNvSpPr>
            <a:spLocks noGrp="1"/>
          </p:cNvSpPr>
          <p:nvPr>
            <p:ph type="sldNum" sz="quarter" idx="4"/>
          </p:nvPr>
        </p:nvSpPr>
        <p:spPr>
          <a:xfrm>
            <a:off x="6553200" y="6340475"/>
            <a:ext cx="2133600" cy="365125"/>
          </a:xfrm>
          <a:prstGeom prst="rect">
            <a:avLst/>
          </a:prstGeom>
        </p:spPr>
        <p:txBody>
          <a:bodyPr anchor="ctr"/>
          <a:lstStyle>
            <a:lvl1pPr>
              <a:defRPr sz="1200">
                <a:solidFill>
                  <a:schemeClr val="tx1"/>
                </a:solidFill>
                <a:latin typeface="Calibri" panose="020F0502020204030204" pitchFamily="34" charset="0"/>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2655567334"/>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40475"/>
            <a:ext cx="2133600" cy="365125"/>
          </a:xfrm>
          <a:prstGeom prst="rect">
            <a:avLst/>
          </a:prstGeom>
        </p:spPr>
        <p:txBody>
          <a:bodyPr/>
          <a:lstStyle>
            <a:lvl1pPr>
              <a:defRPr sz="1200">
                <a:latin typeface="+mj-lt"/>
              </a:defRPr>
            </a:lvl1pPr>
          </a:lstStyle>
          <a:p>
            <a:r>
              <a:rPr lang="en-US" smtClean="0">
                <a:solidFill>
                  <a:prstClr val="black"/>
                </a:solidFill>
              </a:rPr>
              <a:t>October 2016</a:t>
            </a:r>
            <a:endParaRPr lang="en-US" dirty="0">
              <a:solidFill>
                <a:prstClr val="black"/>
              </a:solidFill>
            </a:endParaRPr>
          </a:p>
        </p:txBody>
      </p:sp>
      <p:sp>
        <p:nvSpPr>
          <p:cNvPr id="4" name="Footer Placeholder 3"/>
          <p:cNvSpPr>
            <a:spLocks noGrp="1"/>
          </p:cNvSpPr>
          <p:nvPr>
            <p:ph type="ftr" sz="quarter" idx="11"/>
          </p:nvPr>
        </p:nvSpPr>
        <p:spPr>
          <a:xfrm>
            <a:off x="3124200" y="6340475"/>
            <a:ext cx="2895600" cy="365125"/>
          </a:xfrm>
          <a:prstGeom prst="rect">
            <a:avLst/>
          </a:prstGeom>
        </p:spPr>
        <p:txBody>
          <a:bodyPr/>
          <a:lstStyle>
            <a:lvl1pPr>
              <a:defRPr sz="1200">
                <a:latin typeface="+mj-lt"/>
              </a:defRPr>
            </a:lvl1pPr>
          </a:lstStyle>
          <a:p>
            <a:r>
              <a:rPr lang="en-US" smtClean="0">
                <a:solidFill>
                  <a:prstClr val="black"/>
                </a:solidFill>
              </a:rPr>
              <a:t>Marketplace for Immigrant Families</a:t>
            </a:r>
            <a:endParaRPr lang="en-US" dirty="0">
              <a:solidFill>
                <a:prstClr val="black"/>
              </a:solidFill>
            </a:endParaRPr>
          </a:p>
        </p:txBody>
      </p:sp>
      <p:sp>
        <p:nvSpPr>
          <p:cNvPr id="5" name="Slide Number Placeholder 4"/>
          <p:cNvSpPr>
            <a:spLocks noGrp="1"/>
          </p:cNvSpPr>
          <p:nvPr>
            <p:ph type="sldNum" sz="quarter" idx="12"/>
          </p:nvPr>
        </p:nvSpPr>
        <p:spPr/>
        <p:txBody>
          <a:bodyPr/>
          <a:lstStyle>
            <a:lvl1pPr>
              <a:defRPr>
                <a:latin typeface="+mj-lt"/>
              </a:defRPr>
            </a:lvl1pPr>
          </a:lstStyle>
          <a:p>
            <a:fld id="{4C7DC1E6-81B2-456F-AAD5-518541D82B0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49075289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13_CMS title1">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381000" y="3048000"/>
            <a:ext cx="2286000" cy="224952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1"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572829" y="152400"/>
            <a:ext cx="1103313" cy="1103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47369118"/>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6" name="Content Placeholder 2"/>
          <p:cNvSpPr>
            <a:spLocks noGrp="1"/>
          </p:cNvSpPr>
          <p:nvPr>
            <p:ph idx="1"/>
          </p:nvPr>
        </p:nvSpPr>
        <p:spPr>
          <a:xfrm>
            <a:off x="457200" y="1828800"/>
            <a:ext cx="8229600" cy="4297363"/>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Placeholder 8"/>
          <p:cNvSpPr>
            <a:spLocks noGrp="1"/>
          </p:cNvSpPr>
          <p:nvPr>
            <p:ph type="title"/>
          </p:nvPr>
        </p:nvSpPr>
        <p:spPr>
          <a:xfrm>
            <a:off x="0" y="0"/>
            <a:ext cx="9144000" cy="14478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r>
              <a:rPr lang="en-US" smtClean="0">
                <a:solidFill>
                  <a:prstClr val="black">
                    <a:tint val="75000"/>
                  </a:prstClr>
                </a:solidFill>
              </a:rPr>
              <a:t>October 2016</a:t>
            </a:r>
            <a:endParaRPr lang="en-US" dirty="0">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mj-lt"/>
              </a:defRPr>
            </a:lvl1pPr>
          </a:lstStyle>
          <a:p>
            <a:r>
              <a:rPr lang="en-US" smtClean="0">
                <a:solidFill>
                  <a:prstClr val="black">
                    <a:tint val="75000"/>
                  </a:prstClr>
                </a:solidFill>
              </a:rPr>
              <a:t>Marketplace for Immigrant Families</a:t>
            </a:r>
            <a:endParaRPr lang="en-US" dirty="0">
              <a:solidFill>
                <a:prstClr val="black">
                  <a:tint val="75000"/>
                </a:prstClr>
              </a:solidFill>
            </a:endParaRPr>
          </a:p>
        </p:txBody>
      </p:sp>
      <p:sp>
        <p:nvSpPr>
          <p:cNvPr id="8" name="Slide Number Placeholder 5"/>
          <p:cNvSpPr>
            <a:spLocks noGrp="1"/>
          </p:cNvSpPr>
          <p:nvPr>
            <p:ph type="sldNum" sz="quarter" idx="12"/>
          </p:nvPr>
        </p:nvSpPr>
        <p:spPr>
          <a:xfrm>
            <a:off x="6553200" y="6356350"/>
            <a:ext cx="2133600" cy="365125"/>
          </a:xfrm>
        </p:spPr>
        <p:txBody>
          <a:bodyPr/>
          <a:lstStyle>
            <a:lvl1pPr algn="r">
              <a:defRPr>
                <a:latin typeface="+mj-lt"/>
              </a:defRPr>
            </a:lvl1pPr>
          </a:lstStyle>
          <a:p>
            <a:fld id="{4C7DC1E6-81B2-456F-AAD5-518541D82B0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014391218"/>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2_CMS title1">
    <p:bg>
      <p:bgPr>
        <a:solidFill>
          <a:schemeClr val="bg1"/>
        </a:solidFill>
        <a:effectLst/>
      </p:bgPr>
    </p:bg>
    <p:spTree>
      <p:nvGrpSpPr>
        <p:cNvPr id="1" name=""/>
        <p:cNvGrpSpPr/>
        <p:nvPr/>
      </p:nvGrpSpPr>
      <p:grpSpPr>
        <a:xfrm>
          <a:off x="0" y="0"/>
          <a:ext cx="0" cy="0"/>
          <a:chOff x="0" y="0"/>
          <a:chExt cx="0" cy="0"/>
        </a:xfrm>
      </p:grpSpPr>
      <p:pic>
        <p:nvPicPr>
          <p:cNvPr id="7" name="Picture 3" descr="An African American business woman standing with her arms crossed and a team of professionals behind her."/>
          <p:cNvPicPr>
            <a:picLocks noChangeAspect="1" noChangeArrowheads="1"/>
          </p:cNvPicPr>
          <p:nvPr/>
        </p:nvPicPr>
        <p:blipFill>
          <a:blip r:embed="rId2" cstate="print">
            <a:extLst>
              <a:ext uri="{28A0092B-C50C-407E-A947-70E740481C1C}">
                <a14:useLocalDpi xmlns:a14="http://schemas.microsoft.com/office/drawing/2010/main" val="0"/>
              </a:ext>
            </a:extLst>
          </a:blip>
          <a:srcRect l="7001"/>
          <a:stretch>
            <a:fillRect/>
          </a:stretch>
        </p:blipFill>
        <p:spPr bwMode="auto">
          <a:xfrm>
            <a:off x="13819" y="2438400"/>
            <a:ext cx="5243981" cy="4435856"/>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943600" y="4267200"/>
            <a:ext cx="29718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5" name="Picture 14"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0"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93265390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2015 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lvl1pPr>
              <a:defRPr sz="3600" baseline="0">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371600"/>
            <a:ext cx="8229600" cy="4754563"/>
          </a:xfrm>
        </p:spPr>
        <p:txBody>
          <a:bodyPr/>
          <a:lstStyle>
            <a:lvl1pPr>
              <a:spcBef>
                <a:spcPts val="600"/>
              </a:spcBef>
              <a:defRPr sz="3200">
                <a:latin typeface="+mj-lt"/>
              </a:defRPr>
            </a:lvl1pPr>
            <a:lvl2pPr>
              <a:spcBef>
                <a:spcPts val="600"/>
              </a:spcBef>
              <a:defRPr sz="2800">
                <a:latin typeface="+mj-lt"/>
              </a:defRPr>
            </a:lvl2pPr>
            <a:lvl3pPr>
              <a:spcBef>
                <a:spcPts val="600"/>
              </a:spcBef>
              <a:defRPr sz="2800">
                <a:latin typeface="+mj-lt"/>
              </a:defRPr>
            </a:lvl3pPr>
            <a:lvl4pPr>
              <a:spcBef>
                <a:spcPts val="600"/>
              </a:spcBef>
              <a:buSzPct val="50000"/>
              <a:defRPr sz="2800">
                <a:latin typeface="+mj-lt"/>
              </a:defRPr>
            </a:lvl4pPr>
            <a:lvl5pPr>
              <a:spcBef>
                <a:spcPts val="600"/>
              </a:spcBef>
              <a:defRPr sz="2800">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Date Placeholder 1"/>
          <p:cNvSpPr>
            <a:spLocks noGrp="1"/>
          </p:cNvSpPr>
          <p:nvPr>
            <p:ph type="dt" sz="half" idx="2"/>
          </p:nvPr>
        </p:nvSpPr>
        <p:spPr>
          <a:xfrm>
            <a:off x="457200" y="6324600"/>
            <a:ext cx="2133600" cy="365125"/>
          </a:xfrm>
          <a:prstGeom prst="rect">
            <a:avLst/>
          </a:prstGeom>
        </p:spPr>
        <p:txBody>
          <a:bodyPr anchor="ctr"/>
          <a:lstStyle>
            <a:lvl1pPr>
              <a:defRPr sz="1200">
                <a:solidFill>
                  <a:schemeClr val="tx1"/>
                </a:solidFill>
                <a:latin typeface="+mj-lt"/>
              </a:defRPr>
            </a:lvl1pPr>
          </a:lstStyle>
          <a:p>
            <a:r>
              <a:rPr lang="en-US" smtClean="0">
                <a:solidFill>
                  <a:prstClr val="black"/>
                </a:solidFill>
              </a:rPr>
              <a:t>October 2016</a:t>
            </a:r>
            <a:endParaRPr lang="en-US" dirty="0">
              <a:solidFill>
                <a:prstClr val="black"/>
              </a:solidFill>
            </a:endParaRPr>
          </a:p>
        </p:txBody>
      </p:sp>
      <p:sp>
        <p:nvSpPr>
          <p:cNvPr id="10" name="Footer Placeholder 2"/>
          <p:cNvSpPr>
            <a:spLocks noGrp="1"/>
          </p:cNvSpPr>
          <p:nvPr>
            <p:ph type="ftr" sz="quarter" idx="3"/>
          </p:nvPr>
        </p:nvSpPr>
        <p:spPr>
          <a:xfrm>
            <a:off x="2590800" y="6340475"/>
            <a:ext cx="3962400" cy="365125"/>
          </a:xfrm>
          <a:prstGeom prst="rect">
            <a:avLst/>
          </a:prstGeom>
        </p:spPr>
        <p:txBody>
          <a:bodyPr anchor="ctr"/>
          <a:lstStyle>
            <a:lvl1pPr>
              <a:defRPr sz="1200">
                <a:solidFill>
                  <a:schemeClr val="tx1"/>
                </a:solidFill>
                <a:latin typeface="+mj-lt"/>
              </a:defRPr>
            </a:lvl1pPr>
          </a:lstStyle>
          <a:p>
            <a:pPr algn="ctr"/>
            <a:r>
              <a:rPr lang="en-US" smtClean="0">
                <a:solidFill>
                  <a:prstClr val="black"/>
                </a:solidFill>
              </a:rPr>
              <a:t>Marketplace for Immigrant Families</a:t>
            </a:r>
            <a:endParaRPr lang="en-US" dirty="0">
              <a:solidFill>
                <a:prstClr val="black"/>
              </a:solidFill>
            </a:endParaRPr>
          </a:p>
        </p:txBody>
      </p:sp>
      <p:sp>
        <p:nvSpPr>
          <p:cNvPr id="11" name="Slide Number Placeholder 3"/>
          <p:cNvSpPr>
            <a:spLocks noGrp="1"/>
          </p:cNvSpPr>
          <p:nvPr>
            <p:ph type="sldNum" sz="quarter" idx="4"/>
          </p:nvPr>
        </p:nvSpPr>
        <p:spPr>
          <a:xfrm>
            <a:off x="6553200" y="6340475"/>
            <a:ext cx="2133600" cy="365125"/>
          </a:xfrm>
          <a:prstGeom prst="rect">
            <a:avLst/>
          </a:prstGeom>
        </p:spPr>
        <p:txBody>
          <a:bodyPr anchor="ctr"/>
          <a:lstStyle>
            <a:lvl1pPr>
              <a:defRPr sz="1200">
                <a:solidFill>
                  <a:schemeClr val="tx1"/>
                </a:solidFill>
                <a:latin typeface="Calibri" panose="020F0502020204030204" pitchFamily="34" charset="0"/>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190517300"/>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hin Bar_No CMS Logo">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1" name="Content Placeholder 2"/>
          <p:cNvSpPr>
            <a:spLocks noGrp="1"/>
          </p:cNvSpPr>
          <p:nvPr>
            <p:ph idx="1"/>
          </p:nvPr>
        </p:nvSpPr>
        <p:spPr>
          <a:xfrm>
            <a:off x="457200" y="1828800"/>
            <a:ext cx="8229600" cy="4297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24" name="Group 23"/>
          <p:cNvGrpSpPr/>
          <p:nvPr userDrawn="1"/>
        </p:nvGrpSpPr>
        <p:grpSpPr>
          <a:xfrm>
            <a:off x="0" y="1442085"/>
            <a:ext cx="9144000" cy="99695"/>
            <a:chOff x="0" y="1472565"/>
            <a:chExt cx="9144000" cy="99695"/>
          </a:xfrm>
        </p:grpSpPr>
        <p:cxnSp>
          <p:nvCxnSpPr>
            <p:cNvPr id="17" name="Straight Connector 16"/>
            <p:cNvCxnSpPr/>
            <p:nvPr userDrawn="1"/>
          </p:nvCxnSpPr>
          <p:spPr>
            <a:xfrm>
              <a:off x="0" y="1572260"/>
              <a:ext cx="9144000" cy="0"/>
            </a:xfrm>
            <a:prstGeom prst="line">
              <a:avLst/>
            </a:prstGeom>
            <a:ln w="101600" cap="sq">
              <a:solidFill>
                <a:srgbClr val="FFD004"/>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userDrawn="1"/>
          </p:nvCxnSpPr>
          <p:spPr>
            <a:xfrm>
              <a:off x="0" y="1472565"/>
              <a:ext cx="9144000" cy="0"/>
            </a:xfrm>
            <a:prstGeom prst="line">
              <a:avLst/>
            </a:prstGeom>
            <a:ln w="101600" cap="sq">
              <a:solidFill>
                <a:srgbClr val="084A9C"/>
              </a:solidFill>
            </a:ln>
          </p:spPr>
          <p:style>
            <a:lnRef idx="1">
              <a:schemeClr val="accent1"/>
            </a:lnRef>
            <a:fillRef idx="0">
              <a:schemeClr val="accent1"/>
            </a:fillRef>
            <a:effectRef idx="0">
              <a:schemeClr val="accent1"/>
            </a:effectRef>
            <a:fontRef idx="minor">
              <a:schemeClr val="tx1"/>
            </a:fontRef>
          </p:style>
        </p:cxnSp>
      </p:grpSp>
      <p:sp>
        <p:nvSpPr>
          <p:cNvPr id="23" name="Title 22"/>
          <p:cNvSpPr>
            <a:spLocks noGrp="1"/>
          </p:cNvSpPr>
          <p:nvPr userDrawn="1">
            <p:ph type="title"/>
          </p:nvPr>
        </p:nvSpPr>
        <p:spPr>
          <a:xfrm>
            <a:off x="0" y="0"/>
            <a:ext cx="9144000" cy="1371600"/>
          </a:xfrm>
          <a:noFill/>
          <a:effectLst/>
        </p:spPr>
        <p:txBody>
          <a:bodyPr/>
          <a:lstStyle/>
          <a:p>
            <a:r>
              <a:rPr lang="en-US" dirty="0" smtClean="0"/>
              <a:t>Click to edit Master title style</a:t>
            </a:r>
            <a:endParaRPr lang="en-US" dirty="0"/>
          </a:p>
        </p:txBody>
      </p:sp>
      <p:sp>
        <p:nvSpPr>
          <p:cNvPr id="2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72185642"/>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10_CMS title1">
    <p:bg>
      <p:bgPr>
        <a:solidFill>
          <a:schemeClr val="bg1"/>
        </a:solidFill>
        <a:effectLst/>
      </p:bgPr>
    </p:bg>
    <p:spTree>
      <p:nvGrpSpPr>
        <p:cNvPr id="1" name=""/>
        <p:cNvGrpSpPr/>
        <p:nvPr/>
      </p:nvGrpSpPr>
      <p:grpSpPr>
        <a:xfrm>
          <a:off x="0" y="0"/>
          <a:ext cx="0" cy="0"/>
          <a:chOff x="0" y="0"/>
          <a:chExt cx="0" cy="0"/>
        </a:xfrm>
      </p:grpSpPr>
      <p:pic>
        <p:nvPicPr>
          <p:cNvPr id="7" name="Picture 3" descr="A woman standing in a meeting with her arms crossed with a team of professionals in the background at a table.&#10;"/>
          <p:cNvPicPr>
            <a:picLocks noChangeAspect="1" noChangeArrowheads="1"/>
          </p:cNvPicPr>
          <p:nvPr/>
        </p:nvPicPr>
        <p:blipFill>
          <a:blip r:embed="rId2" cstate="print"/>
          <a:stretch>
            <a:fillRect/>
          </a:stretch>
        </p:blipFill>
        <p:spPr bwMode="auto">
          <a:xfrm>
            <a:off x="0" y="2438400"/>
            <a:ext cx="3673984" cy="4435856"/>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4191000" y="3048000"/>
            <a:ext cx="47244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4191000" y="4267200"/>
            <a:ext cx="47244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1"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336495"/>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11_CMS title1">
    <p:bg>
      <p:bgPr>
        <a:solidFill>
          <a:schemeClr val="bg1"/>
        </a:solidFill>
        <a:effectLst/>
      </p:bgPr>
    </p:bg>
    <p:spTree>
      <p:nvGrpSpPr>
        <p:cNvPr id="1" name=""/>
        <p:cNvGrpSpPr/>
        <p:nvPr/>
      </p:nvGrpSpPr>
      <p:grpSpPr>
        <a:xfrm>
          <a:off x="0" y="0"/>
          <a:ext cx="0" cy="0"/>
          <a:chOff x="0" y="0"/>
          <a:chExt cx="0" cy="0"/>
        </a:xfrm>
      </p:grpSpPr>
      <p:pic>
        <p:nvPicPr>
          <p:cNvPr id="7" name="Picture 3" descr="Two professional women at a laptop computer."/>
          <p:cNvPicPr>
            <a:picLocks noChangeAspect="1" noChangeArrowheads="1"/>
          </p:cNvPicPr>
          <p:nvPr/>
        </p:nvPicPr>
        <p:blipFill>
          <a:blip r:embed="rId2" cstate="print"/>
          <a:srcRect l="7702" r="6739"/>
          <a:stretch>
            <a:fillRect/>
          </a:stretch>
        </p:blipFill>
        <p:spPr bwMode="auto">
          <a:xfrm>
            <a:off x="3785960" y="2514600"/>
            <a:ext cx="5358040" cy="43434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289560" y="3048000"/>
            <a:ext cx="3352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289560" y="4267200"/>
            <a:ext cx="334772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1" name="Slide Number Placeholder 6"/>
          <p:cNvSpPr>
            <a:spLocks noGrp="1"/>
          </p:cNvSpPr>
          <p:nvPr>
            <p:ph type="sldNum" sz="quarter" idx="4"/>
          </p:nvPr>
        </p:nvSpPr>
        <p:spPr>
          <a:xfrm>
            <a:off x="28956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248628210"/>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12_CMS title1">
    <p:bg>
      <p:bgPr>
        <a:solidFill>
          <a:schemeClr val="bg1"/>
        </a:solidFill>
        <a:effectLst/>
      </p:bgPr>
    </p:bg>
    <p:spTree>
      <p:nvGrpSpPr>
        <p:cNvPr id="1" name=""/>
        <p:cNvGrpSpPr/>
        <p:nvPr/>
      </p:nvGrpSpPr>
      <p:grpSpPr>
        <a:xfrm>
          <a:off x="0" y="0"/>
          <a:ext cx="0" cy="0"/>
          <a:chOff x="0" y="0"/>
          <a:chExt cx="0" cy="0"/>
        </a:xfrm>
      </p:grpSpPr>
      <p:pic>
        <p:nvPicPr>
          <p:cNvPr id="7" name="Picture 3" descr="A group of professional men and women discussing the documents they are holding."/>
          <p:cNvPicPr>
            <a:picLocks noChangeAspect="1" noChangeArrowheads="1"/>
          </p:cNvPicPr>
          <p:nvPr/>
        </p:nvPicPr>
        <p:blipFill>
          <a:blip r:embed="rId2" cstate="print"/>
          <a:srcRect l="6069"/>
          <a:stretch>
            <a:fillRect/>
          </a:stretch>
        </p:blipFill>
        <p:spPr bwMode="auto">
          <a:xfrm>
            <a:off x="-34899" y="2438401"/>
            <a:ext cx="5354484"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86400" y="3048000"/>
            <a:ext cx="3352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562600" y="42672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5" name="Picture 14"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0"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095149190"/>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9_CMS title1">
    <p:bg>
      <p:bgPr>
        <a:solidFill>
          <a:schemeClr val="bg1"/>
        </a:solidFill>
        <a:effectLst/>
      </p:bgPr>
    </p:bg>
    <p:spTree>
      <p:nvGrpSpPr>
        <p:cNvPr id="1" name=""/>
        <p:cNvGrpSpPr/>
        <p:nvPr/>
      </p:nvGrpSpPr>
      <p:grpSpPr>
        <a:xfrm>
          <a:off x="0" y="0"/>
          <a:ext cx="0" cy="0"/>
          <a:chOff x="0" y="0"/>
          <a:chExt cx="0" cy="0"/>
        </a:xfrm>
      </p:grpSpPr>
      <p:pic>
        <p:nvPicPr>
          <p:cNvPr id="7" name="Picture 3" descr="A team of professionals standing in a group."/>
          <p:cNvPicPr>
            <a:picLocks noChangeAspect="1" noChangeArrowheads="1"/>
          </p:cNvPicPr>
          <p:nvPr/>
        </p:nvPicPr>
        <p:blipFill>
          <a:blip r:embed="rId2" cstate="print"/>
          <a:srcRect l="7031" r="4688"/>
          <a:stretch>
            <a:fillRect/>
          </a:stretch>
        </p:blipFill>
        <p:spPr bwMode="auto">
          <a:xfrm>
            <a:off x="1055" y="2514600"/>
            <a:ext cx="5753840" cy="43434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943600" y="4267200"/>
            <a:ext cx="29718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pic>
        <p:nvPicPr>
          <p:cNvPr id="11" name="Picture 10"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0"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03693178"/>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6_CMS title1">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638800" y="3048000"/>
            <a:ext cx="3505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638800" y="4252883"/>
            <a:ext cx="3505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Tree>
    <p:extLst>
      <p:ext uri="{BB962C8B-B14F-4D97-AF65-F5344CB8AC3E}">
        <p14:creationId xmlns:p14="http://schemas.microsoft.com/office/powerpoint/2010/main" val="3166826934"/>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8_CMS title1">
    <p:bg>
      <p:bgPr>
        <a:solidFill>
          <a:schemeClr val="bg1"/>
        </a:solidFill>
        <a:effectLst/>
      </p:bgPr>
    </p:bg>
    <p:spTree>
      <p:nvGrpSpPr>
        <p:cNvPr id="1" name=""/>
        <p:cNvGrpSpPr/>
        <p:nvPr/>
      </p:nvGrpSpPr>
      <p:grpSpPr>
        <a:xfrm>
          <a:off x="0" y="0"/>
          <a:ext cx="0" cy="0"/>
          <a:chOff x="0" y="0"/>
          <a:chExt cx="0" cy="0"/>
        </a:xfrm>
      </p:grpSpPr>
      <p:pic>
        <p:nvPicPr>
          <p:cNvPr id="7" name="Picture 3" descr="A young woman dressed casually with a backpack on, walking in a park."/>
          <p:cNvPicPr>
            <a:picLocks noChangeAspect="1" noChangeArrowheads="1"/>
          </p:cNvPicPr>
          <p:nvPr/>
        </p:nvPicPr>
        <p:blipFill>
          <a:blip r:embed="rId2" cstate="print"/>
          <a:srcRect l="39844" r="4687"/>
          <a:stretch>
            <a:fillRect/>
          </a:stretch>
        </p:blipFill>
        <p:spPr bwMode="auto">
          <a:xfrm>
            <a:off x="0" y="2280607"/>
            <a:ext cx="3810000" cy="4577393"/>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4343400" y="3048000"/>
            <a:ext cx="4267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4343400" y="4267200"/>
            <a:ext cx="4267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040248027"/>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7_CMS title1">
    <p:bg>
      <p:bgPr>
        <a:solidFill>
          <a:schemeClr val="bg1"/>
        </a:solidFill>
        <a:effectLst/>
      </p:bgPr>
    </p:bg>
    <p:spTree>
      <p:nvGrpSpPr>
        <p:cNvPr id="1" name=""/>
        <p:cNvGrpSpPr/>
        <p:nvPr/>
      </p:nvGrpSpPr>
      <p:grpSpPr>
        <a:xfrm>
          <a:off x="0" y="0"/>
          <a:ext cx="0" cy="0"/>
          <a:chOff x="0" y="0"/>
          <a:chExt cx="0" cy="0"/>
        </a:xfrm>
      </p:grpSpPr>
      <p:pic>
        <p:nvPicPr>
          <p:cNvPr id="7" name="Picture 3" descr="A team of professionals standing in a group."/>
          <p:cNvPicPr>
            <a:picLocks noChangeAspect="1" noChangeArrowheads="1"/>
          </p:cNvPicPr>
          <p:nvPr/>
        </p:nvPicPr>
        <p:blipFill>
          <a:blip r:embed="rId2" cstate="print"/>
          <a:srcRect l="14062" r="7031"/>
          <a:stretch>
            <a:fillRect/>
          </a:stretch>
        </p:blipFill>
        <p:spPr bwMode="auto">
          <a:xfrm>
            <a:off x="3910920" y="2438401"/>
            <a:ext cx="5233080"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3048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304800" y="42672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411762"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244321377"/>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5_CMS title1">
    <p:bg>
      <p:bgPr>
        <a:solidFill>
          <a:schemeClr val="bg1"/>
        </a:solidFill>
        <a:effectLst/>
      </p:bgPr>
    </p:bg>
    <p:spTree>
      <p:nvGrpSpPr>
        <p:cNvPr id="1" name=""/>
        <p:cNvGrpSpPr/>
        <p:nvPr/>
      </p:nvGrpSpPr>
      <p:grpSpPr>
        <a:xfrm>
          <a:off x="0" y="0"/>
          <a:ext cx="0" cy="0"/>
          <a:chOff x="0" y="0"/>
          <a:chExt cx="0" cy="0"/>
        </a:xfrm>
      </p:grpSpPr>
      <p:pic>
        <p:nvPicPr>
          <p:cNvPr id="7" name="Picture 3" descr="A young woman helping a child at a computer."/>
          <p:cNvPicPr>
            <a:picLocks noChangeAspect="1" noChangeArrowheads="1"/>
          </p:cNvPicPr>
          <p:nvPr/>
        </p:nvPicPr>
        <p:blipFill>
          <a:blip r:embed="rId2" cstate="print"/>
          <a:srcRect l="9375" r="14062" b="3517"/>
          <a:stretch>
            <a:fillRect/>
          </a:stretch>
        </p:blipFill>
        <p:spPr bwMode="auto">
          <a:xfrm>
            <a:off x="16432" y="2514600"/>
            <a:ext cx="5165168" cy="4337683"/>
          </a:xfrm>
          <a:prstGeom prst="rect">
            <a:avLst/>
          </a:prstGeom>
          <a:noFill/>
          <a:ln w="9525">
            <a:noFill/>
            <a:miter lim="800000"/>
            <a:headEnd/>
            <a:tailEnd/>
          </a:ln>
          <a:effectLst/>
          <a:scene3d>
            <a:camera prst="orthographicFront">
              <a:rot lat="0" lon="10800000" rev="0"/>
            </a:camera>
            <a:lightRig rig="threePt" dir="t"/>
          </a:scene3d>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86400" y="3048000"/>
            <a:ext cx="34290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486400" y="4267200"/>
            <a:ext cx="34290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873266756"/>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CMS title4">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pic>
        <p:nvPicPr>
          <p:cNvPr id="8" name="Picture 7" descr="A group of children standing with their school supplies in hand."/>
          <p:cNvPicPr>
            <a:picLocks noChangeAspect="1"/>
          </p:cNvPicPr>
          <p:nvPr/>
        </p:nvPicPr>
        <p:blipFill>
          <a:blip r:embed="rId2" cstate="print">
            <a:extLst>
              <a:ext uri="{28A0092B-C50C-407E-A947-70E740481C1C}">
                <a14:useLocalDpi xmlns:a14="http://schemas.microsoft.com/office/drawing/2010/main" val="0"/>
              </a:ext>
            </a:extLst>
          </a:blip>
          <a:srcRect l="5688"/>
          <a:stretch>
            <a:fillRect/>
          </a:stretch>
        </p:blipFill>
        <p:spPr>
          <a:xfrm>
            <a:off x="14600" y="2963450"/>
            <a:ext cx="5295431" cy="3891090"/>
          </a:xfrm>
          <a:prstGeom prst="rect">
            <a:avLst/>
          </a:prstGeom>
          <a:effectLst/>
        </p:spPr>
      </p:pic>
      <p:sp>
        <p:nvSpPr>
          <p:cNvPr id="14" name="Text Placeholder 2"/>
          <p:cNvSpPr>
            <a:spLocks noGrp="1"/>
          </p:cNvSpPr>
          <p:nvPr>
            <p:ph type="body" sz="quarter" idx="10" hasCustomPrompt="1"/>
          </p:nvPr>
        </p:nvSpPr>
        <p:spPr>
          <a:xfrm>
            <a:off x="55626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7" name="Text Placeholder 2"/>
          <p:cNvSpPr>
            <a:spLocks noGrp="1"/>
          </p:cNvSpPr>
          <p:nvPr>
            <p:ph type="body" sz="quarter" idx="11" hasCustomPrompt="1"/>
          </p:nvPr>
        </p:nvSpPr>
        <p:spPr>
          <a:xfrm>
            <a:off x="5562600" y="41910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0" name="TextBox 9"/>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1" name="Picture 10"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0381645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hin Bar_No CMS Logo">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1" name="Content Placeholder 2"/>
          <p:cNvSpPr>
            <a:spLocks noGrp="1"/>
          </p:cNvSpPr>
          <p:nvPr>
            <p:ph idx="1"/>
          </p:nvPr>
        </p:nvSpPr>
        <p:spPr>
          <a:xfrm>
            <a:off x="457200" y="1828800"/>
            <a:ext cx="8229600" cy="4297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24" name="Group 23"/>
          <p:cNvGrpSpPr/>
          <p:nvPr userDrawn="1"/>
        </p:nvGrpSpPr>
        <p:grpSpPr>
          <a:xfrm>
            <a:off x="0" y="1442085"/>
            <a:ext cx="9144000" cy="99695"/>
            <a:chOff x="0" y="1472565"/>
            <a:chExt cx="9144000" cy="99695"/>
          </a:xfrm>
        </p:grpSpPr>
        <p:cxnSp>
          <p:nvCxnSpPr>
            <p:cNvPr id="17" name="Straight Connector 16"/>
            <p:cNvCxnSpPr/>
            <p:nvPr userDrawn="1"/>
          </p:nvCxnSpPr>
          <p:spPr>
            <a:xfrm>
              <a:off x="0" y="1572260"/>
              <a:ext cx="9144000" cy="0"/>
            </a:xfrm>
            <a:prstGeom prst="line">
              <a:avLst/>
            </a:prstGeom>
            <a:ln w="101600" cap="sq">
              <a:solidFill>
                <a:srgbClr val="FFD004"/>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userDrawn="1"/>
          </p:nvCxnSpPr>
          <p:spPr>
            <a:xfrm>
              <a:off x="0" y="1472565"/>
              <a:ext cx="9144000" cy="0"/>
            </a:xfrm>
            <a:prstGeom prst="line">
              <a:avLst/>
            </a:prstGeom>
            <a:ln w="101600" cap="sq">
              <a:solidFill>
                <a:srgbClr val="084A9C"/>
              </a:solidFill>
            </a:ln>
          </p:spPr>
          <p:style>
            <a:lnRef idx="1">
              <a:schemeClr val="accent1"/>
            </a:lnRef>
            <a:fillRef idx="0">
              <a:schemeClr val="accent1"/>
            </a:fillRef>
            <a:effectRef idx="0">
              <a:schemeClr val="accent1"/>
            </a:effectRef>
            <a:fontRef idx="minor">
              <a:schemeClr val="tx1"/>
            </a:fontRef>
          </p:style>
        </p:cxnSp>
      </p:grpSp>
      <p:sp>
        <p:nvSpPr>
          <p:cNvPr id="23" name="Title 22"/>
          <p:cNvSpPr>
            <a:spLocks noGrp="1"/>
          </p:cNvSpPr>
          <p:nvPr userDrawn="1">
            <p:ph type="title"/>
          </p:nvPr>
        </p:nvSpPr>
        <p:spPr>
          <a:xfrm>
            <a:off x="0" y="0"/>
            <a:ext cx="9144000" cy="1371600"/>
          </a:xfrm>
          <a:noFill/>
          <a:effectLst/>
        </p:spPr>
        <p:txBody>
          <a:bodyPr/>
          <a:lstStyle/>
          <a:p>
            <a:r>
              <a:rPr lang="en-US" dirty="0" smtClean="0"/>
              <a:t>Click to edit Master title style</a:t>
            </a:r>
            <a:endParaRPr lang="en-US" dirty="0"/>
          </a:p>
        </p:txBody>
      </p:sp>
      <p:sp>
        <p:nvSpPr>
          <p:cNvPr id="2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136780342"/>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4_CMS title1">
    <p:bg>
      <p:bgPr>
        <a:solidFill>
          <a:schemeClr val="bg1"/>
        </a:solidFill>
        <a:effectLst/>
      </p:bgPr>
    </p:bg>
    <p:spTree>
      <p:nvGrpSpPr>
        <p:cNvPr id="1" name=""/>
        <p:cNvGrpSpPr/>
        <p:nvPr/>
      </p:nvGrpSpPr>
      <p:grpSpPr>
        <a:xfrm>
          <a:off x="0" y="0"/>
          <a:ext cx="0" cy="0"/>
          <a:chOff x="0" y="0"/>
          <a:chExt cx="0" cy="0"/>
        </a:xfrm>
      </p:grpSpPr>
      <p:pic>
        <p:nvPicPr>
          <p:cNvPr id="7" name="Picture 3" descr="An active adult couple riding bicycles in a park."/>
          <p:cNvPicPr>
            <a:picLocks noChangeAspect="1" noChangeArrowheads="1"/>
          </p:cNvPicPr>
          <p:nvPr/>
        </p:nvPicPr>
        <p:blipFill>
          <a:blip r:embed="rId2" cstate="print"/>
          <a:stretch>
            <a:fillRect/>
          </a:stretch>
        </p:blipFill>
        <p:spPr bwMode="auto">
          <a:xfrm>
            <a:off x="697" y="2438400"/>
            <a:ext cx="6629401"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10200" y="3048000"/>
            <a:ext cx="3505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410200" y="4267200"/>
            <a:ext cx="3505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782269324"/>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CMS title2">
    <p:bg>
      <p:bgPr>
        <a:solidFill>
          <a:schemeClr val="bg1"/>
        </a:solidFill>
        <a:effectLst/>
      </p:bgPr>
    </p:bg>
    <p:spTree>
      <p:nvGrpSpPr>
        <p:cNvPr id="1" name=""/>
        <p:cNvGrpSpPr/>
        <p:nvPr/>
      </p:nvGrpSpPr>
      <p:grpSpPr>
        <a:xfrm>
          <a:off x="0" y="0"/>
          <a:ext cx="0" cy="0"/>
          <a:chOff x="0" y="0"/>
          <a:chExt cx="0" cy="0"/>
        </a:xfrm>
      </p:grpSpPr>
      <p:pic>
        <p:nvPicPr>
          <p:cNvPr id="8" name="Picture 2" descr="A group of physicians reviewing x-rays."/>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0" y="2438400"/>
            <a:ext cx="4639734"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7" name="Text Placeholder 2"/>
          <p:cNvSpPr>
            <a:spLocks noGrp="1"/>
          </p:cNvSpPr>
          <p:nvPr>
            <p:ph type="body" sz="quarter" idx="10" hasCustomPrompt="1"/>
          </p:nvPr>
        </p:nvSpPr>
        <p:spPr>
          <a:xfrm>
            <a:off x="4953000" y="3048000"/>
            <a:ext cx="3733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4953000" y="4191000"/>
            <a:ext cx="3733800" cy="838200"/>
          </a:xfrm>
        </p:spPr>
        <p:txBody>
          <a:bodyPr>
            <a:norm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464481712"/>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6" name="Picture 5" descr="A group of seniors playing cards in a sunroom, sitting in wicker furniture."/>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 y="2514600"/>
            <a:ext cx="5615940" cy="4343400"/>
          </a:xfrm>
          <a:prstGeom prst="rect">
            <a:avLst/>
          </a:prstGeom>
          <a:ln>
            <a:noFill/>
          </a:ln>
        </p:spPr>
      </p:pic>
      <p:sp>
        <p:nvSpPr>
          <p:cNvPr id="7" name="Title 8"/>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10"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1" name="Text Placeholder 2"/>
          <p:cNvSpPr>
            <a:spLocks noGrp="1"/>
          </p:cNvSpPr>
          <p:nvPr>
            <p:ph type="body" sz="quarter" idx="11" hasCustomPrompt="1"/>
          </p:nvPr>
        </p:nvSpPr>
        <p:spPr>
          <a:xfrm>
            <a:off x="5943600" y="4267200"/>
            <a:ext cx="2971800" cy="838200"/>
          </a:xfrm>
        </p:spPr>
        <p:txBody>
          <a:bodyPr>
            <a:norm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a:p>
            <a:pPr algn="l"/>
            <a:r>
              <a:rPr lang="en-US" sz="2400" b="0" i="1" dirty="0" smtClean="0">
                <a:solidFill>
                  <a:srgbClr val="084A9C"/>
                </a:solidFill>
              </a:rPr>
              <a:t>Date</a:t>
            </a:r>
            <a:endParaRPr lang="en-US" sz="2800" b="0" i="1" dirty="0" smtClean="0">
              <a:solidFill>
                <a:srgbClr val="084A9C"/>
              </a:solidFill>
            </a:endParaRPr>
          </a:p>
        </p:txBody>
      </p:sp>
      <p:pic>
        <p:nvPicPr>
          <p:cNvPr id="8" name="Picture 7"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9"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26000430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1_CMS title1">
    <p:bg>
      <p:bgPr>
        <a:solidFill>
          <a:schemeClr val="bg1"/>
        </a:solidFill>
        <a:effectLst/>
      </p:bgPr>
    </p:bg>
    <p:spTree>
      <p:nvGrpSpPr>
        <p:cNvPr id="1" name=""/>
        <p:cNvGrpSpPr/>
        <p:nvPr/>
      </p:nvGrpSpPr>
      <p:grpSpPr>
        <a:xfrm>
          <a:off x="0" y="0"/>
          <a:ext cx="0" cy="0"/>
          <a:chOff x="0" y="0"/>
          <a:chExt cx="0" cy="0"/>
        </a:xfrm>
      </p:grpSpPr>
      <p:pic>
        <p:nvPicPr>
          <p:cNvPr id="7" name="Picture 3" descr="A collage of photos. These photos are health professionals giving care to patients.&#10;"/>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b="2107"/>
          <a:stretch/>
        </p:blipFill>
        <p:spPr bwMode="auto">
          <a:xfrm>
            <a:off x="-8417" y="2438400"/>
            <a:ext cx="5647217"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943600" y="4267200"/>
            <a:ext cx="29718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059553524"/>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CMS title3">
    <p:bg>
      <p:bgPr>
        <a:solidFill>
          <a:schemeClr val="bg1"/>
        </a:solidFill>
        <a:effectLst/>
      </p:bgPr>
    </p:bg>
    <p:spTree>
      <p:nvGrpSpPr>
        <p:cNvPr id="1" name=""/>
        <p:cNvGrpSpPr/>
        <p:nvPr/>
      </p:nvGrpSpPr>
      <p:grpSpPr>
        <a:xfrm>
          <a:off x="0" y="0"/>
          <a:ext cx="0" cy="0"/>
          <a:chOff x="0" y="0"/>
          <a:chExt cx="0" cy="0"/>
        </a:xfrm>
      </p:grpSpPr>
      <p:pic>
        <p:nvPicPr>
          <p:cNvPr id="7" name="Picture 6" descr="A graphical design of 1's and 0's to represent technology."/>
          <p:cNvPicPr>
            <a:picLocks noChangeAspect="1"/>
          </p:cNvPicPr>
          <p:nvPr/>
        </p:nvPicPr>
        <p:blipFill rotWithShape="1">
          <a:blip r:embed="rId2" cstate="screen">
            <a:extLst>
              <a:ext uri="{28A0092B-C50C-407E-A947-70E740481C1C}">
                <a14:useLocalDpi xmlns:a14="http://schemas.microsoft.com/office/drawing/2010/main"/>
              </a:ext>
            </a:extLst>
          </a:blip>
          <a:srcRect l="-30564" t="-2980"/>
          <a:stretch/>
        </p:blipFill>
        <p:spPr>
          <a:xfrm>
            <a:off x="-1600200" y="2362200"/>
            <a:ext cx="6807107" cy="4477935"/>
          </a:xfrm>
          <a:prstGeom prst="rect">
            <a:avLst/>
          </a:prstGeom>
          <a:ln>
            <a:solidFill>
              <a:schemeClr val="tx1">
                <a:alpha val="77000"/>
              </a:schemeClr>
            </a:solidFill>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102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410200" y="41910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115723832"/>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CMS title5">
    <p:bg>
      <p:bgPr>
        <a:solidFill>
          <a:schemeClr val="bg1"/>
        </a:solidFill>
        <a:effectLst/>
      </p:bgPr>
    </p:bg>
    <p:spTree>
      <p:nvGrpSpPr>
        <p:cNvPr id="1" name=""/>
        <p:cNvGrpSpPr/>
        <p:nvPr/>
      </p:nvGrpSpPr>
      <p:grpSpPr>
        <a:xfrm>
          <a:off x="0" y="0"/>
          <a:ext cx="0" cy="0"/>
          <a:chOff x="0" y="0"/>
          <a:chExt cx="0" cy="0"/>
        </a:xfrm>
      </p:grpSpPr>
      <p:pic>
        <p:nvPicPr>
          <p:cNvPr id="7" name="Picture 6" descr="This is an image of a pill bottle on it's side with the lid off and a few of the pills lying on the table in front of it."/>
          <p:cNvPicPr>
            <a:picLocks noChangeAspect="1"/>
          </p:cNvPicPr>
          <p:nvPr/>
        </p:nvPicPr>
        <p:blipFill rotWithShape="1">
          <a:blip r:embed="rId2" cstate="screen">
            <a:extLst>
              <a:ext uri="{28A0092B-C50C-407E-A947-70E740481C1C}">
                <a14:useLocalDpi xmlns:a14="http://schemas.microsoft.com/office/drawing/2010/main"/>
              </a:ext>
            </a:extLst>
          </a:blip>
          <a:srcRect l="-967" t="1177" r="-182" b="3456"/>
          <a:stretch/>
        </p:blipFill>
        <p:spPr>
          <a:xfrm>
            <a:off x="-76201" y="2286000"/>
            <a:ext cx="5614737" cy="4572000"/>
          </a:xfrm>
          <a:prstGeom prst="rect">
            <a:avLst/>
          </a:prstGeom>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5626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562600" y="4191000"/>
            <a:ext cx="3276600" cy="838200"/>
          </a:xfrm>
        </p:spPr>
        <p:txBody>
          <a:bodyPr>
            <a:norm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57851018"/>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_CMS title6">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76200" y="-28738"/>
            <a:ext cx="9244148" cy="1447800"/>
          </a:xfrm>
        </p:spPr>
        <p:txBody>
          <a:bodyPr/>
          <a:lstStyle/>
          <a:p>
            <a:r>
              <a:rPr lang="en-US" dirty="0" smtClean="0"/>
              <a:t>Click to edit Master title style</a:t>
            </a:r>
            <a:endParaRPr lang="en-US" dirty="0"/>
          </a:p>
        </p:txBody>
      </p:sp>
      <p:sp>
        <p:nvSpPr>
          <p:cNvPr id="8" name="TextBox 7"/>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print"/>
          <a:stretch>
            <a:fillRect/>
          </a:stretch>
        </p:blipFill>
        <p:spPr>
          <a:xfrm>
            <a:off x="76200" y="2550068"/>
            <a:ext cx="8915400" cy="3088732"/>
          </a:xfrm>
          <a:prstGeom prst="rect">
            <a:avLst/>
          </a:prstGeom>
        </p:spPr>
      </p:pic>
      <p:sp>
        <p:nvSpPr>
          <p:cNvPr id="14" name="Text Placeholder 2"/>
          <p:cNvSpPr>
            <a:spLocks noGrp="1"/>
          </p:cNvSpPr>
          <p:nvPr>
            <p:ph type="body" sz="quarter" idx="10" hasCustomPrompt="1"/>
          </p:nvPr>
        </p:nvSpPr>
        <p:spPr>
          <a:xfrm>
            <a:off x="304800" y="2819400"/>
            <a:ext cx="8534400" cy="17526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5" name="Text Placeholder 2"/>
          <p:cNvSpPr>
            <a:spLocks noGrp="1"/>
          </p:cNvSpPr>
          <p:nvPr>
            <p:ph type="body" sz="quarter" idx="11" hasCustomPrompt="1"/>
          </p:nvPr>
        </p:nvSpPr>
        <p:spPr>
          <a:xfrm>
            <a:off x="304800" y="4724400"/>
            <a:ext cx="85344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9" name="Slide Number Placeholder 6"/>
          <p:cNvSpPr txBox="1">
            <a:spLocks/>
          </p:cNvSpPr>
          <p:nvPr userDrawn="1"/>
        </p:nvSpPr>
        <p:spPr>
          <a:xfrm>
            <a:off x="6705600" y="65087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027911252"/>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CMS title6">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7" name="Text Placeholder 2"/>
          <p:cNvSpPr>
            <a:spLocks noGrp="1"/>
          </p:cNvSpPr>
          <p:nvPr>
            <p:ph type="body" sz="quarter" idx="10" hasCustomPrompt="1"/>
          </p:nvPr>
        </p:nvSpPr>
        <p:spPr>
          <a:xfrm>
            <a:off x="49530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1" name="Text Placeholder 2"/>
          <p:cNvSpPr>
            <a:spLocks noGrp="1"/>
          </p:cNvSpPr>
          <p:nvPr>
            <p:ph type="body" sz="quarter" idx="11" hasCustomPrompt="1"/>
          </p:nvPr>
        </p:nvSpPr>
        <p:spPr>
          <a:xfrm>
            <a:off x="4953000" y="41910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8" name="TextBox 7"/>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9"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106786750"/>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p:cSld name="CMS content2">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9144000" cy="1417638"/>
          </a:xfrm>
          <a:prstGeom prst="rect">
            <a:avLst/>
          </a:prstGeom>
          <a:solidFill>
            <a:srgbClr val="084A9C"/>
          </a:solidFill>
          <a:effectLst>
            <a:outerShdw dist="76200" dir="5640000" algn="tl" rotWithShape="0">
              <a:srgbClr val="FFD004"/>
            </a:outerShdw>
          </a:effectLst>
        </p:spPr>
        <p:txBody>
          <a:bodyPr/>
          <a:lstStyle>
            <a:lvl1pPr>
              <a:defRPr>
                <a:solidFill>
                  <a:schemeClr val="bg1"/>
                </a:solidFill>
              </a:defRPr>
            </a:lvl1pPr>
          </a:lstStyle>
          <a:p>
            <a:r>
              <a:rPr lang="en-US" smtClean="0"/>
              <a:t>Click to edit Master title style</a:t>
            </a:r>
            <a:endParaRPr lang="en-US" dirty="0"/>
          </a:p>
        </p:txBody>
      </p:sp>
      <p:sp>
        <p:nvSpPr>
          <p:cNvPr id="6" name="Content Placeholder 2"/>
          <p:cNvSpPr>
            <a:spLocks noGrp="1"/>
          </p:cNvSpPr>
          <p:nvPr>
            <p:ph idx="1"/>
          </p:nvPr>
        </p:nvSpPr>
        <p:spPr>
          <a:xfrm>
            <a:off x="457200" y="1828800"/>
            <a:ext cx="8229600" cy="4297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41227623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Yellow Bar">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341313" indent="-341313">
              <a:buFont typeface="Wingdings" panose="05000000000000000000" pitchFamily="2" charset="2"/>
              <a:buChar char="§"/>
              <a:defRPr sz="3000">
                <a:latin typeface="Calibri" panose="020F0502020204030204" pitchFamily="34" charset="0"/>
                <a:cs typeface="Calibri" panose="020F0502020204030204" pitchFamily="34" charset="0"/>
              </a:defRPr>
            </a:lvl1pPr>
            <a:lvl2pPr marL="682625" indent="-287338">
              <a:buFont typeface="Arial" panose="020B0604020202020204" pitchFamily="34" charset="0"/>
              <a:buChar char="•"/>
              <a:defRPr sz="2600">
                <a:latin typeface="Calibri" panose="020F0502020204030204" pitchFamily="34" charset="0"/>
                <a:cs typeface="Calibri" panose="020F0502020204030204" pitchFamily="34" charset="0"/>
              </a:defRPr>
            </a:lvl2pPr>
            <a:lvl3pPr marL="1023938" indent="-341313">
              <a:buSzPct val="50000"/>
              <a:buFont typeface="Wingdings" panose="05000000000000000000" pitchFamily="2" charset="2"/>
              <a:buChar char="q"/>
              <a:defRPr sz="2600">
                <a:latin typeface="Calibri" panose="020F0502020204030204" pitchFamily="34" charset="0"/>
                <a:cs typeface="Calibri" panose="020F0502020204030204" pitchFamily="34" charset="0"/>
              </a:defRPr>
            </a:lvl3pPr>
            <a:lvl4pPr marL="1487488" indent="-395288">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1"/>
          <p:cNvSpPr txBox="1">
            <a:spLocks/>
          </p:cNvSpPr>
          <p:nvPr userDrawn="1"/>
        </p:nvSpPr>
        <p:spPr>
          <a:xfrm>
            <a:off x="5256" y="3291"/>
            <a:ext cx="9144000" cy="11430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lvl1pPr indent="0" algn="ctr" defTabSz="914400" rtl="0" eaLnBrk="1" latinLnBrk="0" hangingPunct="1">
              <a:spcBef>
                <a:spcPts val="0"/>
              </a:spcBef>
              <a:buNone/>
              <a:defRPr sz="4400" b="1" kern="1200">
                <a:solidFill>
                  <a:schemeClr val="tx1"/>
                </a:solidFill>
                <a:latin typeface="+mj-lt"/>
                <a:ea typeface="+mj-ea"/>
                <a:cs typeface="+mj-cs"/>
              </a:defRPr>
            </a:lvl1pPr>
          </a:lstStyle>
          <a:p>
            <a:pPr>
              <a:defRPr/>
            </a:pPr>
            <a:endParaRPr lang="en-US" sz="3600" dirty="0">
              <a:solidFill>
                <a:sysClr val="windowText" lastClr="000000"/>
              </a:solidFill>
            </a:endParaRPr>
          </a:p>
        </p:txBody>
      </p:sp>
      <p:sp>
        <p:nvSpPr>
          <p:cNvPr id="11" name="Title Placeholder 1"/>
          <p:cNvSpPr>
            <a:spLocks noGrp="1"/>
          </p:cNvSpPr>
          <p:nvPr>
            <p:ph type="title"/>
          </p:nvPr>
        </p:nvSpPr>
        <p:spPr>
          <a:xfrm>
            <a:off x="5256" y="35197"/>
            <a:ext cx="9144000" cy="1069430"/>
          </a:xfrm>
          <a:prstGeom prst="rect">
            <a:avLst/>
          </a:prstGeom>
        </p:spPr>
        <p:txBody>
          <a:bodyPr vert="horz" lIns="91440" tIns="45720" rIns="91440" bIns="45720" rtlCol="0" anchor="ctr">
            <a:normAutofit/>
          </a:bodyPr>
          <a:lstStyle>
            <a:lvl1pPr>
              <a:defRPr sz="3600" b="1"/>
            </a:lvl1pPr>
          </a:lstStyle>
          <a:p>
            <a:r>
              <a:rPr lang="en-US" dirty="0" smtClean="0"/>
              <a:t>Click to edit Master title</a:t>
            </a:r>
            <a:endParaRPr lang="en-US" dirty="0"/>
          </a:p>
        </p:txBody>
      </p:sp>
      <p:sp>
        <p:nvSpPr>
          <p:cNvPr id="8" name="Date Placeholder 1"/>
          <p:cNvSpPr>
            <a:spLocks noGrp="1"/>
          </p:cNvSpPr>
          <p:nvPr>
            <p:ph type="dt" sz="half" idx="10"/>
          </p:nvPr>
        </p:nvSpPr>
        <p:spPr>
          <a:xfrm>
            <a:off x="457200" y="6340475"/>
            <a:ext cx="2133600" cy="365125"/>
          </a:xfrm>
          <a:prstGeom prst="rect">
            <a:avLst/>
          </a:prstGeom>
        </p:spPr>
        <p:txBody>
          <a:bodyPr/>
          <a:lstStyle>
            <a:lvl1pPr>
              <a:defRPr sz="1200">
                <a:solidFill>
                  <a:schemeClr val="tx1"/>
                </a:solidFill>
                <a:latin typeface="Calibri" panose="020F0502020204030204" pitchFamily="34" charset="0"/>
                <a:cs typeface="Calibri" panose="020F0502020204030204" pitchFamily="34" charset="0"/>
              </a:defRPr>
            </a:lvl1pPr>
          </a:lstStyle>
          <a:p>
            <a:r>
              <a:rPr lang="en-US" smtClean="0">
                <a:solidFill>
                  <a:prstClr val="black"/>
                </a:solidFill>
              </a:rPr>
              <a:t>October 2016</a:t>
            </a:r>
            <a:endParaRPr lang="en-US" dirty="0">
              <a:solidFill>
                <a:prstClr val="black"/>
              </a:solidFill>
            </a:endParaRPr>
          </a:p>
        </p:txBody>
      </p:sp>
      <p:sp>
        <p:nvSpPr>
          <p:cNvPr id="9" name="Footer Placeholder 2"/>
          <p:cNvSpPr>
            <a:spLocks noGrp="1"/>
          </p:cNvSpPr>
          <p:nvPr>
            <p:ph type="ftr" sz="quarter" idx="11"/>
          </p:nvPr>
        </p:nvSpPr>
        <p:spPr>
          <a:xfrm>
            <a:off x="2590800" y="6340475"/>
            <a:ext cx="3962400" cy="365125"/>
          </a:xfrm>
          <a:prstGeom prst="rect">
            <a:avLst/>
          </a:prstGeom>
        </p:spPr>
        <p:txBody>
          <a:bodyPr/>
          <a:lstStyle>
            <a:lvl1pPr algn="ctr">
              <a:defRPr sz="1200">
                <a:solidFill>
                  <a:schemeClr val="tx1"/>
                </a:solidFill>
                <a:latin typeface="Calibri" panose="020F0502020204030204" pitchFamily="34" charset="0"/>
                <a:cs typeface="Calibri" panose="020F0502020204030204" pitchFamily="34" charset="0"/>
              </a:defRPr>
            </a:lvl1pPr>
          </a:lstStyle>
          <a:p>
            <a:r>
              <a:rPr lang="en-US" smtClean="0">
                <a:solidFill>
                  <a:prstClr val="black"/>
                </a:solidFill>
              </a:rPr>
              <a:t>Marketplace for Immigrant Families</a:t>
            </a:r>
            <a:endParaRPr lang="en-US" dirty="0">
              <a:solidFill>
                <a:prstClr val="black"/>
              </a:solidFill>
            </a:endParaRPr>
          </a:p>
        </p:txBody>
      </p:sp>
      <p:sp>
        <p:nvSpPr>
          <p:cNvPr id="10" name="Slide Number Placeholder 3"/>
          <p:cNvSpPr>
            <a:spLocks noGrp="1"/>
          </p:cNvSpPr>
          <p:nvPr>
            <p:ph type="sldNum" sz="quarter" idx="12"/>
          </p:nvPr>
        </p:nvSpPr>
        <p:spPr>
          <a:xfrm>
            <a:off x="6553200" y="6340475"/>
            <a:ext cx="2133600" cy="365125"/>
          </a:xfrm>
          <a:prstGeom prst="rect">
            <a:avLst/>
          </a:prstGeom>
        </p:spPr>
        <p:txBody>
          <a:bodyPr/>
          <a:lstStyle>
            <a:lvl1pPr algn="r">
              <a:defRPr sz="1200">
                <a:solidFill>
                  <a:schemeClr val="tx1"/>
                </a:solidFill>
                <a:latin typeface="Calibri" panose="020F0502020204030204" pitchFamily="34" charset="0"/>
                <a:cs typeface="Calibri" panose="020F0502020204030204" pitchFamily="34" charset="0"/>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132647576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CMS title6">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76200" y="-28738"/>
            <a:ext cx="9244148" cy="1447800"/>
          </a:xfrm>
        </p:spPr>
        <p:txBody>
          <a:bodyPr/>
          <a:lstStyle/>
          <a:p>
            <a:r>
              <a:rPr lang="en-US" dirty="0" smtClean="0"/>
              <a:t>Click to edit Master title style</a:t>
            </a:r>
            <a:endParaRPr lang="en-US" dirty="0"/>
          </a:p>
        </p:txBody>
      </p:sp>
      <p:sp>
        <p:nvSpPr>
          <p:cNvPr id="8" name="TextBox 7"/>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print"/>
          <a:stretch>
            <a:fillRect/>
          </a:stretch>
        </p:blipFill>
        <p:spPr>
          <a:xfrm>
            <a:off x="76200" y="2550068"/>
            <a:ext cx="8915400" cy="3088732"/>
          </a:xfrm>
          <a:prstGeom prst="rect">
            <a:avLst/>
          </a:prstGeom>
        </p:spPr>
      </p:pic>
      <p:sp>
        <p:nvSpPr>
          <p:cNvPr id="14" name="Text Placeholder 2"/>
          <p:cNvSpPr>
            <a:spLocks noGrp="1"/>
          </p:cNvSpPr>
          <p:nvPr>
            <p:ph type="body" sz="quarter" idx="10" hasCustomPrompt="1"/>
          </p:nvPr>
        </p:nvSpPr>
        <p:spPr>
          <a:xfrm>
            <a:off x="304800" y="2819400"/>
            <a:ext cx="8534400" cy="17526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5" name="Text Placeholder 2"/>
          <p:cNvSpPr>
            <a:spLocks noGrp="1"/>
          </p:cNvSpPr>
          <p:nvPr>
            <p:ph type="body" sz="quarter" idx="11" hasCustomPrompt="1"/>
          </p:nvPr>
        </p:nvSpPr>
        <p:spPr>
          <a:xfrm>
            <a:off x="304800" y="4724400"/>
            <a:ext cx="85344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9" name="Slide Number Placeholder 6"/>
          <p:cNvSpPr txBox="1">
            <a:spLocks/>
          </p:cNvSpPr>
          <p:nvPr userDrawn="1"/>
        </p:nvSpPr>
        <p:spPr>
          <a:xfrm>
            <a:off x="6705600" y="65087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73879840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obj">
  <p:cSld name="2015 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lvl1pPr>
              <a:defRPr sz="3600" baseline="0">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371600"/>
            <a:ext cx="8229600" cy="4754563"/>
          </a:xfrm>
        </p:spPr>
        <p:txBody>
          <a:bodyPr/>
          <a:lstStyle>
            <a:lvl1pPr>
              <a:spcBef>
                <a:spcPts val="600"/>
              </a:spcBef>
              <a:defRPr sz="3200">
                <a:latin typeface="+mj-lt"/>
              </a:defRPr>
            </a:lvl1pPr>
            <a:lvl2pPr>
              <a:spcBef>
                <a:spcPts val="600"/>
              </a:spcBef>
              <a:defRPr sz="2800">
                <a:latin typeface="+mj-lt"/>
              </a:defRPr>
            </a:lvl2pPr>
            <a:lvl3pPr>
              <a:spcBef>
                <a:spcPts val="600"/>
              </a:spcBef>
              <a:defRPr sz="2800">
                <a:latin typeface="+mj-lt"/>
              </a:defRPr>
            </a:lvl3pPr>
            <a:lvl4pPr>
              <a:spcBef>
                <a:spcPts val="600"/>
              </a:spcBef>
              <a:buSzPct val="50000"/>
              <a:defRPr sz="2800">
                <a:latin typeface="+mj-lt"/>
              </a:defRPr>
            </a:lvl4pPr>
            <a:lvl5pPr>
              <a:spcBef>
                <a:spcPts val="600"/>
              </a:spcBef>
              <a:defRPr sz="2800">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Date Placeholder 1"/>
          <p:cNvSpPr>
            <a:spLocks noGrp="1"/>
          </p:cNvSpPr>
          <p:nvPr>
            <p:ph type="dt" sz="half" idx="2"/>
          </p:nvPr>
        </p:nvSpPr>
        <p:spPr>
          <a:xfrm>
            <a:off x="457200" y="6324600"/>
            <a:ext cx="2133600" cy="365125"/>
          </a:xfrm>
          <a:prstGeom prst="rect">
            <a:avLst/>
          </a:prstGeom>
        </p:spPr>
        <p:txBody>
          <a:bodyPr anchor="ctr"/>
          <a:lstStyle>
            <a:lvl1pPr>
              <a:defRPr sz="1200">
                <a:solidFill>
                  <a:schemeClr val="tx1"/>
                </a:solidFill>
                <a:latin typeface="+mj-lt"/>
              </a:defRPr>
            </a:lvl1pPr>
          </a:lstStyle>
          <a:p>
            <a:r>
              <a:rPr lang="en-US" smtClean="0">
                <a:solidFill>
                  <a:prstClr val="black"/>
                </a:solidFill>
              </a:rPr>
              <a:t>October 2016</a:t>
            </a:r>
            <a:endParaRPr lang="en-US" dirty="0">
              <a:solidFill>
                <a:prstClr val="black"/>
              </a:solidFill>
            </a:endParaRPr>
          </a:p>
        </p:txBody>
      </p:sp>
      <p:sp>
        <p:nvSpPr>
          <p:cNvPr id="10" name="Footer Placeholder 2"/>
          <p:cNvSpPr>
            <a:spLocks noGrp="1"/>
          </p:cNvSpPr>
          <p:nvPr>
            <p:ph type="ftr" sz="quarter" idx="3"/>
          </p:nvPr>
        </p:nvSpPr>
        <p:spPr>
          <a:xfrm>
            <a:off x="2590800" y="6340475"/>
            <a:ext cx="3962400" cy="365125"/>
          </a:xfrm>
          <a:prstGeom prst="rect">
            <a:avLst/>
          </a:prstGeom>
        </p:spPr>
        <p:txBody>
          <a:bodyPr anchor="ctr"/>
          <a:lstStyle>
            <a:lvl1pPr>
              <a:defRPr sz="1200">
                <a:solidFill>
                  <a:schemeClr val="tx1"/>
                </a:solidFill>
                <a:latin typeface="+mj-lt"/>
              </a:defRPr>
            </a:lvl1pPr>
          </a:lstStyle>
          <a:p>
            <a:pPr algn="ctr"/>
            <a:r>
              <a:rPr lang="en-US" smtClean="0">
                <a:solidFill>
                  <a:prstClr val="black"/>
                </a:solidFill>
              </a:rPr>
              <a:t>Marketplace for Immigrant Families</a:t>
            </a:r>
            <a:endParaRPr lang="en-US" dirty="0">
              <a:solidFill>
                <a:prstClr val="black"/>
              </a:solidFill>
            </a:endParaRPr>
          </a:p>
        </p:txBody>
      </p:sp>
      <p:sp>
        <p:nvSpPr>
          <p:cNvPr id="11" name="Slide Number Placeholder 3"/>
          <p:cNvSpPr>
            <a:spLocks noGrp="1"/>
          </p:cNvSpPr>
          <p:nvPr>
            <p:ph type="sldNum" sz="quarter" idx="4"/>
          </p:nvPr>
        </p:nvSpPr>
        <p:spPr>
          <a:xfrm>
            <a:off x="6553200" y="6340475"/>
            <a:ext cx="2133600" cy="365125"/>
          </a:xfrm>
          <a:prstGeom prst="rect">
            <a:avLst/>
          </a:prstGeom>
        </p:spPr>
        <p:txBody>
          <a:bodyPr anchor="ctr"/>
          <a:lstStyle>
            <a:lvl1pPr>
              <a:defRPr sz="1200">
                <a:solidFill>
                  <a:schemeClr val="tx1"/>
                </a:solidFill>
                <a:latin typeface="Calibri" panose="020F0502020204030204" pitchFamily="34" charset="0"/>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916020161"/>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40475"/>
            <a:ext cx="2133600" cy="365125"/>
          </a:xfrm>
          <a:prstGeom prst="rect">
            <a:avLst/>
          </a:prstGeom>
        </p:spPr>
        <p:txBody>
          <a:bodyPr/>
          <a:lstStyle>
            <a:lvl1pPr>
              <a:defRPr sz="1200">
                <a:latin typeface="+mj-lt"/>
              </a:defRPr>
            </a:lvl1pPr>
          </a:lstStyle>
          <a:p>
            <a:r>
              <a:rPr lang="en-US" smtClean="0">
                <a:solidFill>
                  <a:prstClr val="black"/>
                </a:solidFill>
              </a:rPr>
              <a:t>October 2016</a:t>
            </a:r>
            <a:endParaRPr lang="en-US" dirty="0">
              <a:solidFill>
                <a:prstClr val="black"/>
              </a:solidFill>
            </a:endParaRPr>
          </a:p>
        </p:txBody>
      </p:sp>
      <p:sp>
        <p:nvSpPr>
          <p:cNvPr id="4" name="Footer Placeholder 3"/>
          <p:cNvSpPr>
            <a:spLocks noGrp="1"/>
          </p:cNvSpPr>
          <p:nvPr>
            <p:ph type="ftr" sz="quarter" idx="11"/>
          </p:nvPr>
        </p:nvSpPr>
        <p:spPr>
          <a:xfrm>
            <a:off x="3124200" y="6340475"/>
            <a:ext cx="2895600" cy="365125"/>
          </a:xfrm>
          <a:prstGeom prst="rect">
            <a:avLst/>
          </a:prstGeom>
        </p:spPr>
        <p:txBody>
          <a:bodyPr/>
          <a:lstStyle>
            <a:lvl1pPr>
              <a:defRPr sz="1200">
                <a:latin typeface="+mj-lt"/>
              </a:defRPr>
            </a:lvl1pPr>
          </a:lstStyle>
          <a:p>
            <a:r>
              <a:rPr lang="en-US" smtClean="0">
                <a:solidFill>
                  <a:prstClr val="black"/>
                </a:solidFill>
              </a:rPr>
              <a:t>Marketplace for Immigrant Families</a:t>
            </a:r>
            <a:endParaRPr lang="en-US" dirty="0">
              <a:solidFill>
                <a:prstClr val="black"/>
              </a:solidFill>
            </a:endParaRPr>
          </a:p>
        </p:txBody>
      </p:sp>
      <p:sp>
        <p:nvSpPr>
          <p:cNvPr id="5" name="Slide Number Placeholder 4"/>
          <p:cNvSpPr>
            <a:spLocks noGrp="1"/>
          </p:cNvSpPr>
          <p:nvPr>
            <p:ph type="sldNum" sz="quarter" idx="12"/>
          </p:nvPr>
        </p:nvSpPr>
        <p:spPr/>
        <p:txBody>
          <a:bodyPr/>
          <a:lstStyle>
            <a:lvl1pPr>
              <a:defRPr>
                <a:latin typeface="+mj-lt"/>
              </a:defRPr>
            </a:lvl1pPr>
          </a:lstStyle>
          <a:p>
            <a:fld id="{4C7DC1E6-81B2-456F-AAD5-518541D82B0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7587629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userDrawn="1">
  <p:cSld name="13_CMS title1">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381000" y="3048000"/>
            <a:ext cx="2286000" cy="224952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1"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572829" y="152400"/>
            <a:ext cx="1103313" cy="1103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12407051"/>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6" name="Content Placeholder 2"/>
          <p:cNvSpPr>
            <a:spLocks noGrp="1"/>
          </p:cNvSpPr>
          <p:nvPr>
            <p:ph idx="1"/>
          </p:nvPr>
        </p:nvSpPr>
        <p:spPr>
          <a:xfrm>
            <a:off x="457200" y="1828800"/>
            <a:ext cx="8229600" cy="4297363"/>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Placeholder 8"/>
          <p:cNvSpPr>
            <a:spLocks noGrp="1"/>
          </p:cNvSpPr>
          <p:nvPr>
            <p:ph type="title"/>
          </p:nvPr>
        </p:nvSpPr>
        <p:spPr>
          <a:xfrm>
            <a:off x="0" y="0"/>
            <a:ext cx="9144000" cy="14478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r>
              <a:rPr lang="en-US" smtClean="0">
                <a:solidFill>
                  <a:prstClr val="black">
                    <a:tint val="75000"/>
                  </a:prstClr>
                </a:solidFill>
              </a:rPr>
              <a:t>October 2016</a:t>
            </a:r>
            <a:endParaRPr lang="en-US" dirty="0">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mj-lt"/>
              </a:defRPr>
            </a:lvl1pPr>
          </a:lstStyle>
          <a:p>
            <a:r>
              <a:rPr lang="en-US" smtClean="0">
                <a:solidFill>
                  <a:prstClr val="black">
                    <a:tint val="75000"/>
                  </a:prstClr>
                </a:solidFill>
              </a:rPr>
              <a:t>Marketplace for Immigrant Families</a:t>
            </a:r>
            <a:endParaRPr lang="en-US" dirty="0">
              <a:solidFill>
                <a:prstClr val="black">
                  <a:tint val="75000"/>
                </a:prstClr>
              </a:solidFill>
            </a:endParaRPr>
          </a:p>
        </p:txBody>
      </p:sp>
      <p:sp>
        <p:nvSpPr>
          <p:cNvPr id="8" name="Slide Number Placeholder 5"/>
          <p:cNvSpPr>
            <a:spLocks noGrp="1"/>
          </p:cNvSpPr>
          <p:nvPr>
            <p:ph type="sldNum" sz="quarter" idx="12"/>
          </p:nvPr>
        </p:nvSpPr>
        <p:spPr>
          <a:xfrm>
            <a:off x="6553200" y="6356350"/>
            <a:ext cx="2133600" cy="365125"/>
          </a:xfrm>
        </p:spPr>
        <p:txBody>
          <a:bodyPr/>
          <a:lstStyle>
            <a:lvl1pPr algn="r">
              <a:defRPr>
                <a:latin typeface="+mj-lt"/>
              </a:defRPr>
            </a:lvl1pPr>
          </a:lstStyle>
          <a:p>
            <a:fld id="{4C7DC1E6-81B2-456F-AAD5-518541D82B0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556577442"/>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508 Layou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342900" marR="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lvl1pPr>
            <a:lvl2pPr marL="628650" marR="0" indent="-287338" algn="l" defTabSz="914400" rtl="0" eaLnBrk="1" fontAlgn="auto" latinLnBrk="0" hangingPunct="1">
              <a:lnSpc>
                <a:spcPct val="100000"/>
              </a:lnSpc>
              <a:spcBef>
                <a:spcPct val="20000"/>
              </a:spcBef>
              <a:spcAft>
                <a:spcPts val="0"/>
              </a:spcAft>
              <a:buClrTx/>
              <a:buSzTx/>
              <a:buFont typeface="Arial" pitchFamily="34" charset="0"/>
              <a:buChar char="•"/>
              <a:tabLst/>
              <a:defRPr/>
            </a:lvl2pPr>
            <a:lvl3pPr marL="969963" marR="0"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lvl3pPr>
            <a:lvl4pPr marL="1258888" marR="0"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lvl4pPr>
            <a:lvl5pPr marL="1543050" marR="0"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lvl5p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Click to edit Master text styles</a:t>
            </a:r>
          </a:p>
          <a:p>
            <a:pPr marL="628650" marR="0" lvl="1" indent="-287338"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Second level</a:t>
            </a:r>
          </a:p>
          <a:p>
            <a:pPr marL="969963" marR="0" lvl="2"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pPr>
            <a:r>
              <a:rPr kumimoji="0" lang="en-US" sz="2000" b="0" i="0" u="none" strike="noStrike" kern="1200" cap="none" spc="0" normalizeH="0" baseline="0" noProof="0" dirty="0" smtClean="0">
                <a:ln>
                  <a:noFill/>
                </a:ln>
                <a:solidFill>
                  <a:prstClr val="black"/>
                </a:solidFill>
                <a:effectLst/>
                <a:uLnTx/>
                <a:uFillTx/>
                <a:latin typeface="+mn-lt"/>
                <a:ea typeface="+mn-ea"/>
                <a:cs typeface="+mn-cs"/>
              </a:rPr>
              <a:t>Third level</a:t>
            </a:r>
          </a:p>
          <a:p>
            <a:pPr marL="1258888" marR="0" lvl="3"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Fourth level</a:t>
            </a:r>
          </a:p>
          <a:p>
            <a:pPr marL="1543050" marR="0" lvl="4"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Fifth level</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p:txBody>
      </p:sp>
      <p:sp>
        <p:nvSpPr>
          <p:cNvPr id="7" name="Title 1"/>
          <p:cNvSpPr txBox="1">
            <a:spLocks/>
          </p:cNvSpPr>
          <p:nvPr userDrawn="1"/>
        </p:nvSpPr>
        <p:spPr>
          <a:xfrm>
            <a:off x="0" y="-28738"/>
            <a:ext cx="9144000" cy="11430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lvl1pPr indent="0" algn="ctr" defTabSz="914400" rtl="0" eaLnBrk="1" latinLnBrk="0" hangingPunct="1">
              <a:spcBef>
                <a:spcPts val="0"/>
              </a:spcBef>
              <a:buNone/>
              <a:defRPr sz="4400" b="1" kern="1200">
                <a:solidFill>
                  <a:schemeClr val="tx1"/>
                </a:solidFill>
                <a:latin typeface="+mj-lt"/>
                <a:ea typeface="+mj-ea"/>
                <a:cs typeface="+mj-cs"/>
              </a:defRPr>
            </a:lvl1pPr>
          </a:lstStyle>
          <a:p>
            <a:pPr>
              <a:defRPr/>
            </a:pPr>
            <a:endParaRPr lang="en-US" sz="3600" dirty="0">
              <a:solidFill>
                <a:sysClr val="windowText" lastClr="000000"/>
              </a:solidFill>
            </a:endParaRPr>
          </a:p>
        </p:txBody>
      </p:sp>
      <p:sp>
        <p:nvSpPr>
          <p:cNvPr id="11" name="Title 1"/>
          <p:cNvSpPr>
            <a:spLocks noGrp="1"/>
          </p:cNvSpPr>
          <p:nvPr>
            <p:ph type="title"/>
          </p:nvPr>
        </p:nvSpPr>
        <p:spPr>
          <a:xfrm>
            <a:off x="457200" y="274638"/>
            <a:ext cx="8229600" cy="868362"/>
          </a:xfrm>
        </p:spPr>
        <p:txBody>
          <a:bodyPr>
            <a:normAutofit/>
          </a:bodyPr>
          <a:lstStyle>
            <a:lvl1pPr>
              <a:defRPr sz="3600" b="1" baseline="0"/>
            </a:lvl1pPr>
          </a:lstStyle>
          <a:p>
            <a:r>
              <a:rPr lang="en-US" dirty="0" smtClean="0"/>
              <a:t>Click to edit Master title style</a:t>
            </a:r>
            <a:endParaRPr lang="en-US" dirty="0"/>
          </a:p>
        </p:txBody>
      </p:sp>
      <p:sp>
        <p:nvSpPr>
          <p:cNvPr id="12" name="Date Placeholder 3"/>
          <p:cNvSpPr>
            <a:spLocks noGrp="1"/>
          </p:cNvSpPr>
          <p:nvPr>
            <p:ph type="dt" sz="half" idx="2"/>
          </p:nvPr>
        </p:nvSpPr>
        <p:spPr>
          <a:xfrm>
            <a:off x="457200" y="6474728"/>
            <a:ext cx="2133600" cy="365125"/>
          </a:xfrm>
          <a:prstGeom prst="rect">
            <a:avLst/>
          </a:prstGeom>
        </p:spPr>
        <p:txBody>
          <a:bodyPr vert="horz" lIns="91440" tIns="45720" rIns="91440" bIns="45720" rtlCol="0" anchor="ctr"/>
          <a:lstStyle>
            <a:lvl1pPr algn="l">
              <a:defRPr sz="1200">
                <a:solidFill>
                  <a:schemeClr val="tx1"/>
                </a:solidFill>
              </a:defRPr>
            </a:lvl1pPr>
          </a:lstStyle>
          <a:p>
            <a:r>
              <a:rPr lang="en-US" smtClean="0">
                <a:solidFill>
                  <a:prstClr val="black"/>
                </a:solidFill>
              </a:rPr>
              <a:t>October 2016</a:t>
            </a:r>
            <a:endParaRPr lang="en-US" dirty="0">
              <a:solidFill>
                <a:prstClr val="black"/>
              </a:solidFill>
            </a:endParaRPr>
          </a:p>
        </p:txBody>
      </p:sp>
      <p:sp>
        <p:nvSpPr>
          <p:cNvPr id="13" name="Footer Placeholder 4"/>
          <p:cNvSpPr>
            <a:spLocks noGrp="1"/>
          </p:cNvSpPr>
          <p:nvPr>
            <p:ph type="ftr" sz="quarter" idx="3"/>
          </p:nvPr>
        </p:nvSpPr>
        <p:spPr>
          <a:xfrm>
            <a:off x="2590800" y="6474728"/>
            <a:ext cx="3962400" cy="365125"/>
          </a:xfrm>
          <a:prstGeom prst="rect">
            <a:avLst/>
          </a:prstGeom>
        </p:spPr>
        <p:txBody>
          <a:bodyPr vert="horz" lIns="91440" tIns="45720" rIns="91440" bIns="45720" rtlCol="0" anchor="ctr"/>
          <a:lstStyle>
            <a:lvl1pPr algn="ctr">
              <a:defRPr sz="1200">
                <a:solidFill>
                  <a:schemeClr val="tx1"/>
                </a:solidFill>
              </a:defRPr>
            </a:lvl1pPr>
          </a:lstStyle>
          <a:p>
            <a:r>
              <a:rPr lang="en-US" smtClean="0">
                <a:solidFill>
                  <a:prstClr val="black"/>
                </a:solidFill>
              </a:rPr>
              <a:t>Marketplace for Immigrant Families</a:t>
            </a:r>
            <a:endParaRPr lang="en-US" dirty="0">
              <a:solidFill>
                <a:prstClr val="black"/>
              </a:solidFill>
            </a:endParaRPr>
          </a:p>
        </p:txBody>
      </p:sp>
      <p:sp>
        <p:nvSpPr>
          <p:cNvPr id="14" name="Slide Number Placeholder 5"/>
          <p:cNvSpPr>
            <a:spLocks noGrp="1"/>
          </p:cNvSpPr>
          <p:nvPr>
            <p:ph type="sldNum" sz="quarter" idx="4"/>
          </p:nvPr>
        </p:nvSpPr>
        <p:spPr>
          <a:xfrm>
            <a:off x="6553200" y="6474728"/>
            <a:ext cx="2133600" cy="365125"/>
          </a:xfrm>
          <a:prstGeom prst="rect">
            <a:avLst/>
          </a:prstGeom>
        </p:spPr>
        <p:txBody>
          <a:bodyPr vert="horz" lIns="91440" tIns="45720" rIns="91440" bIns="45720" rtlCol="0" anchor="ctr"/>
          <a:lstStyle>
            <a:lvl1pPr algn="r">
              <a:defRPr sz="1200">
                <a:solidFill>
                  <a:schemeClr val="tx1"/>
                </a:solidFill>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1998530059"/>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p:cSld name="2_CMS title1">
    <p:bg>
      <p:bgPr>
        <a:solidFill>
          <a:schemeClr val="bg1"/>
        </a:solidFill>
        <a:effectLst/>
      </p:bgPr>
    </p:bg>
    <p:spTree>
      <p:nvGrpSpPr>
        <p:cNvPr id="1" name=""/>
        <p:cNvGrpSpPr/>
        <p:nvPr/>
      </p:nvGrpSpPr>
      <p:grpSpPr>
        <a:xfrm>
          <a:off x="0" y="0"/>
          <a:ext cx="0" cy="0"/>
          <a:chOff x="0" y="0"/>
          <a:chExt cx="0" cy="0"/>
        </a:xfrm>
      </p:grpSpPr>
      <p:pic>
        <p:nvPicPr>
          <p:cNvPr id="7" name="Picture 3" descr="An African American business woman standing with her arms crossed and a team of professionals behind her."/>
          <p:cNvPicPr>
            <a:picLocks noChangeAspect="1" noChangeArrowheads="1"/>
          </p:cNvPicPr>
          <p:nvPr/>
        </p:nvPicPr>
        <p:blipFill>
          <a:blip r:embed="rId2" cstate="print">
            <a:extLst>
              <a:ext uri="{28A0092B-C50C-407E-A947-70E740481C1C}">
                <a14:useLocalDpi xmlns:a14="http://schemas.microsoft.com/office/drawing/2010/main" val="0"/>
              </a:ext>
            </a:extLst>
          </a:blip>
          <a:srcRect l="7001"/>
          <a:stretch>
            <a:fillRect/>
          </a:stretch>
        </p:blipFill>
        <p:spPr bwMode="auto">
          <a:xfrm>
            <a:off x="13819" y="2438400"/>
            <a:ext cx="5243981" cy="4435856"/>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943600" y="4267200"/>
            <a:ext cx="29718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5" name="Picture 14"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0"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706504684"/>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hin Bar_No CMS Logo">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1" name="Content Placeholder 2"/>
          <p:cNvSpPr>
            <a:spLocks noGrp="1"/>
          </p:cNvSpPr>
          <p:nvPr>
            <p:ph idx="1"/>
          </p:nvPr>
        </p:nvSpPr>
        <p:spPr>
          <a:xfrm>
            <a:off x="457200" y="1828800"/>
            <a:ext cx="8229600" cy="4297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24" name="Group 23"/>
          <p:cNvGrpSpPr/>
          <p:nvPr userDrawn="1"/>
        </p:nvGrpSpPr>
        <p:grpSpPr>
          <a:xfrm>
            <a:off x="0" y="1442085"/>
            <a:ext cx="9144000" cy="99695"/>
            <a:chOff x="0" y="1472565"/>
            <a:chExt cx="9144000" cy="99695"/>
          </a:xfrm>
        </p:grpSpPr>
        <p:cxnSp>
          <p:nvCxnSpPr>
            <p:cNvPr id="17" name="Straight Connector 16"/>
            <p:cNvCxnSpPr/>
            <p:nvPr userDrawn="1"/>
          </p:nvCxnSpPr>
          <p:spPr>
            <a:xfrm>
              <a:off x="0" y="1572260"/>
              <a:ext cx="9144000" cy="0"/>
            </a:xfrm>
            <a:prstGeom prst="line">
              <a:avLst/>
            </a:prstGeom>
            <a:ln w="101600" cap="sq">
              <a:solidFill>
                <a:srgbClr val="FFD004"/>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userDrawn="1"/>
          </p:nvCxnSpPr>
          <p:spPr>
            <a:xfrm>
              <a:off x="0" y="1472565"/>
              <a:ext cx="9144000" cy="0"/>
            </a:xfrm>
            <a:prstGeom prst="line">
              <a:avLst/>
            </a:prstGeom>
            <a:ln w="101600" cap="sq">
              <a:solidFill>
                <a:srgbClr val="084A9C"/>
              </a:solidFill>
            </a:ln>
          </p:spPr>
          <p:style>
            <a:lnRef idx="1">
              <a:schemeClr val="accent1"/>
            </a:lnRef>
            <a:fillRef idx="0">
              <a:schemeClr val="accent1"/>
            </a:fillRef>
            <a:effectRef idx="0">
              <a:schemeClr val="accent1"/>
            </a:effectRef>
            <a:fontRef idx="minor">
              <a:schemeClr val="tx1"/>
            </a:fontRef>
          </p:style>
        </p:cxnSp>
      </p:grpSp>
      <p:sp>
        <p:nvSpPr>
          <p:cNvPr id="23" name="Title 22"/>
          <p:cNvSpPr>
            <a:spLocks noGrp="1"/>
          </p:cNvSpPr>
          <p:nvPr userDrawn="1">
            <p:ph type="title"/>
          </p:nvPr>
        </p:nvSpPr>
        <p:spPr>
          <a:xfrm>
            <a:off x="0" y="0"/>
            <a:ext cx="9144000" cy="1371600"/>
          </a:xfrm>
          <a:noFill/>
          <a:effectLst/>
        </p:spPr>
        <p:txBody>
          <a:bodyPr/>
          <a:lstStyle/>
          <a:p>
            <a:r>
              <a:rPr lang="en-US" dirty="0" smtClean="0"/>
              <a:t>Click to edit Master title style</a:t>
            </a:r>
            <a:endParaRPr lang="en-US" dirty="0"/>
          </a:p>
        </p:txBody>
      </p:sp>
      <p:sp>
        <p:nvSpPr>
          <p:cNvPr id="2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435208520"/>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10_CMS title1">
    <p:bg>
      <p:bgPr>
        <a:solidFill>
          <a:schemeClr val="bg1"/>
        </a:solidFill>
        <a:effectLst/>
      </p:bgPr>
    </p:bg>
    <p:spTree>
      <p:nvGrpSpPr>
        <p:cNvPr id="1" name=""/>
        <p:cNvGrpSpPr/>
        <p:nvPr/>
      </p:nvGrpSpPr>
      <p:grpSpPr>
        <a:xfrm>
          <a:off x="0" y="0"/>
          <a:ext cx="0" cy="0"/>
          <a:chOff x="0" y="0"/>
          <a:chExt cx="0" cy="0"/>
        </a:xfrm>
      </p:grpSpPr>
      <p:pic>
        <p:nvPicPr>
          <p:cNvPr id="7" name="Picture 3" descr="A woman standing in a meeting with her arms crossed with a team of professionals in the background at a table.&#10;"/>
          <p:cNvPicPr>
            <a:picLocks noChangeAspect="1" noChangeArrowheads="1"/>
          </p:cNvPicPr>
          <p:nvPr/>
        </p:nvPicPr>
        <p:blipFill>
          <a:blip r:embed="rId2" cstate="print"/>
          <a:stretch>
            <a:fillRect/>
          </a:stretch>
        </p:blipFill>
        <p:spPr bwMode="auto">
          <a:xfrm>
            <a:off x="0" y="2438400"/>
            <a:ext cx="3673984" cy="4435856"/>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4191000" y="3048000"/>
            <a:ext cx="47244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4191000" y="4267200"/>
            <a:ext cx="47244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1"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856145239"/>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11_CMS title1">
    <p:bg>
      <p:bgPr>
        <a:solidFill>
          <a:schemeClr val="bg1"/>
        </a:solidFill>
        <a:effectLst/>
      </p:bgPr>
    </p:bg>
    <p:spTree>
      <p:nvGrpSpPr>
        <p:cNvPr id="1" name=""/>
        <p:cNvGrpSpPr/>
        <p:nvPr/>
      </p:nvGrpSpPr>
      <p:grpSpPr>
        <a:xfrm>
          <a:off x="0" y="0"/>
          <a:ext cx="0" cy="0"/>
          <a:chOff x="0" y="0"/>
          <a:chExt cx="0" cy="0"/>
        </a:xfrm>
      </p:grpSpPr>
      <p:pic>
        <p:nvPicPr>
          <p:cNvPr id="7" name="Picture 3" descr="Two professional women at a laptop computer."/>
          <p:cNvPicPr>
            <a:picLocks noChangeAspect="1" noChangeArrowheads="1"/>
          </p:cNvPicPr>
          <p:nvPr/>
        </p:nvPicPr>
        <p:blipFill>
          <a:blip r:embed="rId2" cstate="print"/>
          <a:srcRect l="7702" r="6739"/>
          <a:stretch>
            <a:fillRect/>
          </a:stretch>
        </p:blipFill>
        <p:spPr bwMode="auto">
          <a:xfrm>
            <a:off x="3785960" y="2514600"/>
            <a:ext cx="5358040" cy="43434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289560" y="3048000"/>
            <a:ext cx="3352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289560" y="4267200"/>
            <a:ext cx="334772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1" name="Slide Number Placeholder 6"/>
          <p:cNvSpPr>
            <a:spLocks noGrp="1"/>
          </p:cNvSpPr>
          <p:nvPr>
            <p:ph type="sldNum" sz="quarter" idx="4"/>
          </p:nvPr>
        </p:nvSpPr>
        <p:spPr>
          <a:xfrm>
            <a:off x="28956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289875413"/>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p:cSld name="12_CMS title1">
    <p:bg>
      <p:bgPr>
        <a:solidFill>
          <a:schemeClr val="bg1"/>
        </a:solidFill>
        <a:effectLst/>
      </p:bgPr>
    </p:bg>
    <p:spTree>
      <p:nvGrpSpPr>
        <p:cNvPr id="1" name=""/>
        <p:cNvGrpSpPr/>
        <p:nvPr/>
      </p:nvGrpSpPr>
      <p:grpSpPr>
        <a:xfrm>
          <a:off x="0" y="0"/>
          <a:ext cx="0" cy="0"/>
          <a:chOff x="0" y="0"/>
          <a:chExt cx="0" cy="0"/>
        </a:xfrm>
      </p:grpSpPr>
      <p:pic>
        <p:nvPicPr>
          <p:cNvPr id="7" name="Picture 3" descr="A group of professional men and women discussing the documents they are holding."/>
          <p:cNvPicPr>
            <a:picLocks noChangeAspect="1" noChangeArrowheads="1"/>
          </p:cNvPicPr>
          <p:nvPr/>
        </p:nvPicPr>
        <p:blipFill>
          <a:blip r:embed="rId2" cstate="print"/>
          <a:srcRect l="6069"/>
          <a:stretch>
            <a:fillRect/>
          </a:stretch>
        </p:blipFill>
        <p:spPr bwMode="auto">
          <a:xfrm>
            <a:off x="-34899" y="2438401"/>
            <a:ext cx="5354484"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86400" y="3048000"/>
            <a:ext cx="3352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562600" y="42672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5" name="Picture 14"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0"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3603821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Yellow Bar">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341313" indent="-341313">
              <a:buFont typeface="Wingdings" panose="05000000000000000000" pitchFamily="2" charset="2"/>
              <a:buChar char="§"/>
              <a:defRPr sz="3000">
                <a:latin typeface="Calibri" panose="020F0502020204030204" pitchFamily="34" charset="0"/>
                <a:cs typeface="Calibri" panose="020F0502020204030204" pitchFamily="34" charset="0"/>
              </a:defRPr>
            </a:lvl1pPr>
            <a:lvl2pPr marL="682625" indent="-287338">
              <a:buFont typeface="Arial" panose="020B0604020202020204" pitchFamily="34" charset="0"/>
              <a:buChar char="•"/>
              <a:defRPr sz="2600">
                <a:latin typeface="Calibri" panose="020F0502020204030204" pitchFamily="34" charset="0"/>
                <a:cs typeface="Calibri" panose="020F0502020204030204" pitchFamily="34" charset="0"/>
              </a:defRPr>
            </a:lvl2pPr>
            <a:lvl3pPr marL="1023938" indent="-341313">
              <a:buSzPct val="50000"/>
              <a:buFont typeface="Wingdings" panose="05000000000000000000" pitchFamily="2" charset="2"/>
              <a:buChar char="q"/>
              <a:defRPr sz="2600">
                <a:latin typeface="Calibri" panose="020F0502020204030204" pitchFamily="34" charset="0"/>
                <a:cs typeface="Calibri" panose="020F0502020204030204" pitchFamily="34" charset="0"/>
              </a:defRPr>
            </a:lvl3pPr>
            <a:lvl4pPr marL="1487488" indent="-395288">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1"/>
          <p:cNvSpPr txBox="1">
            <a:spLocks/>
          </p:cNvSpPr>
          <p:nvPr userDrawn="1"/>
        </p:nvSpPr>
        <p:spPr>
          <a:xfrm>
            <a:off x="5256" y="3291"/>
            <a:ext cx="9144000" cy="11430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lvl1pPr indent="0" algn="ctr" defTabSz="914400" rtl="0" eaLnBrk="1" latinLnBrk="0" hangingPunct="1">
              <a:spcBef>
                <a:spcPts val="0"/>
              </a:spcBef>
              <a:buNone/>
              <a:defRPr sz="4400" b="1" kern="1200">
                <a:solidFill>
                  <a:schemeClr val="tx1"/>
                </a:solidFill>
                <a:latin typeface="+mj-lt"/>
                <a:ea typeface="+mj-ea"/>
                <a:cs typeface="+mj-cs"/>
              </a:defRPr>
            </a:lvl1pPr>
          </a:lstStyle>
          <a:p>
            <a:pPr>
              <a:defRPr/>
            </a:pPr>
            <a:endParaRPr lang="en-US" sz="3600" dirty="0">
              <a:solidFill>
                <a:sysClr val="windowText" lastClr="000000"/>
              </a:solidFill>
            </a:endParaRPr>
          </a:p>
        </p:txBody>
      </p:sp>
      <p:sp>
        <p:nvSpPr>
          <p:cNvPr id="11" name="Title Placeholder 1"/>
          <p:cNvSpPr>
            <a:spLocks noGrp="1"/>
          </p:cNvSpPr>
          <p:nvPr>
            <p:ph type="title"/>
          </p:nvPr>
        </p:nvSpPr>
        <p:spPr>
          <a:xfrm>
            <a:off x="5256" y="35197"/>
            <a:ext cx="9144000" cy="1069430"/>
          </a:xfrm>
          <a:prstGeom prst="rect">
            <a:avLst/>
          </a:prstGeom>
        </p:spPr>
        <p:txBody>
          <a:bodyPr vert="horz" lIns="91440" tIns="45720" rIns="91440" bIns="45720" rtlCol="0" anchor="ctr">
            <a:normAutofit/>
          </a:bodyPr>
          <a:lstStyle>
            <a:lvl1pPr>
              <a:defRPr sz="3600" b="1"/>
            </a:lvl1pPr>
          </a:lstStyle>
          <a:p>
            <a:r>
              <a:rPr lang="en-US" dirty="0" smtClean="0"/>
              <a:t>Click to edit Master title</a:t>
            </a:r>
            <a:endParaRPr lang="en-US" dirty="0"/>
          </a:p>
        </p:txBody>
      </p:sp>
      <p:sp>
        <p:nvSpPr>
          <p:cNvPr id="8" name="Date Placeholder 1"/>
          <p:cNvSpPr>
            <a:spLocks noGrp="1"/>
          </p:cNvSpPr>
          <p:nvPr>
            <p:ph type="dt" sz="half" idx="10"/>
          </p:nvPr>
        </p:nvSpPr>
        <p:spPr>
          <a:xfrm>
            <a:off x="457200" y="6340475"/>
            <a:ext cx="2133600" cy="365125"/>
          </a:xfrm>
          <a:prstGeom prst="rect">
            <a:avLst/>
          </a:prstGeom>
        </p:spPr>
        <p:txBody>
          <a:bodyPr/>
          <a:lstStyle>
            <a:lvl1pPr>
              <a:defRPr sz="1200">
                <a:solidFill>
                  <a:schemeClr val="tx1"/>
                </a:solidFill>
                <a:latin typeface="Calibri" panose="020F0502020204030204" pitchFamily="34" charset="0"/>
                <a:cs typeface="Calibri" panose="020F0502020204030204" pitchFamily="34" charset="0"/>
              </a:defRPr>
            </a:lvl1pPr>
          </a:lstStyle>
          <a:p>
            <a:r>
              <a:rPr lang="en-US" smtClean="0">
                <a:solidFill>
                  <a:prstClr val="black"/>
                </a:solidFill>
              </a:rPr>
              <a:t>October 2016</a:t>
            </a:r>
            <a:endParaRPr lang="en-US" dirty="0">
              <a:solidFill>
                <a:prstClr val="black"/>
              </a:solidFill>
            </a:endParaRPr>
          </a:p>
        </p:txBody>
      </p:sp>
      <p:sp>
        <p:nvSpPr>
          <p:cNvPr id="9" name="Footer Placeholder 2"/>
          <p:cNvSpPr>
            <a:spLocks noGrp="1"/>
          </p:cNvSpPr>
          <p:nvPr>
            <p:ph type="ftr" sz="quarter" idx="11"/>
          </p:nvPr>
        </p:nvSpPr>
        <p:spPr>
          <a:xfrm>
            <a:off x="2590800" y="6340475"/>
            <a:ext cx="3962400" cy="365125"/>
          </a:xfrm>
          <a:prstGeom prst="rect">
            <a:avLst/>
          </a:prstGeom>
        </p:spPr>
        <p:txBody>
          <a:bodyPr/>
          <a:lstStyle>
            <a:lvl1pPr algn="ctr">
              <a:defRPr sz="1200">
                <a:solidFill>
                  <a:schemeClr val="tx1"/>
                </a:solidFill>
                <a:latin typeface="Calibri" panose="020F0502020204030204" pitchFamily="34" charset="0"/>
                <a:cs typeface="Calibri" panose="020F0502020204030204" pitchFamily="34" charset="0"/>
              </a:defRPr>
            </a:lvl1pPr>
          </a:lstStyle>
          <a:p>
            <a:r>
              <a:rPr lang="en-US" smtClean="0">
                <a:solidFill>
                  <a:prstClr val="black"/>
                </a:solidFill>
              </a:rPr>
              <a:t>Marketplace for Immigrant Families</a:t>
            </a:r>
            <a:endParaRPr lang="en-US" dirty="0">
              <a:solidFill>
                <a:prstClr val="black"/>
              </a:solidFill>
            </a:endParaRPr>
          </a:p>
        </p:txBody>
      </p:sp>
      <p:sp>
        <p:nvSpPr>
          <p:cNvPr id="10" name="Slide Number Placeholder 3"/>
          <p:cNvSpPr>
            <a:spLocks noGrp="1"/>
          </p:cNvSpPr>
          <p:nvPr>
            <p:ph type="sldNum" sz="quarter" idx="12"/>
          </p:nvPr>
        </p:nvSpPr>
        <p:spPr>
          <a:xfrm>
            <a:off x="6553200" y="6340475"/>
            <a:ext cx="2133600" cy="365125"/>
          </a:xfrm>
          <a:prstGeom prst="rect">
            <a:avLst/>
          </a:prstGeom>
        </p:spPr>
        <p:txBody>
          <a:bodyPr/>
          <a:lstStyle>
            <a:lvl1pPr algn="r">
              <a:defRPr sz="1200">
                <a:solidFill>
                  <a:schemeClr val="tx1"/>
                </a:solidFill>
                <a:latin typeface="Calibri" panose="020F0502020204030204" pitchFamily="34" charset="0"/>
                <a:cs typeface="Calibri" panose="020F0502020204030204" pitchFamily="34" charset="0"/>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1539800347"/>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p:cSld name="9_CMS title1">
    <p:bg>
      <p:bgPr>
        <a:solidFill>
          <a:schemeClr val="bg1"/>
        </a:solidFill>
        <a:effectLst/>
      </p:bgPr>
    </p:bg>
    <p:spTree>
      <p:nvGrpSpPr>
        <p:cNvPr id="1" name=""/>
        <p:cNvGrpSpPr/>
        <p:nvPr/>
      </p:nvGrpSpPr>
      <p:grpSpPr>
        <a:xfrm>
          <a:off x="0" y="0"/>
          <a:ext cx="0" cy="0"/>
          <a:chOff x="0" y="0"/>
          <a:chExt cx="0" cy="0"/>
        </a:xfrm>
      </p:grpSpPr>
      <p:pic>
        <p:nvPicPr>
          <p:cNvPr id="7" name="Picture 3" descr="A team of professionals standing in a group."/>
          <p:cNvPicPr>
            <a:picLocks noChangeAspect="1" noChangeArrowheads="1"/>
          </p:cNvPicPr>
          <p:nvPr/>
        </p:nvPicPr>
        <p:blipFill>
          <a:blip r:embed="rId2" cstate="print"/>
          <a:srcRect l="7031" r="4688"/>
          <a:stretch>
            <a:fillRect/>
          </a:stretch>
        </p:blipFill>
        <p:spPr bwMode="auto">
          <a:xfrm>
            <a:off x="1055" y="2514600"/>
            <a:ext cx="5753840" cy="43434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943600" y="4267200"/>
            <a:ext cx="29718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pic>
        <p:nvPicPr>
          <p:cNvPr id="11" name="Picture 10"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0"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194814101"/>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6_CMS title1">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638800" y="3048000"/>
            <a:ext cx="3505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638800" y="4252883"/>
            <a:ext cx="3505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Tree>
    <p:extLst>
      <p:ext uri="{BB962C8B-B14F-4D97-AF65-F5344CB8AC3E}">
        <p14:creationId xmlns:p14="http://schemas.microsoft.com/office/powerpoint/2010/main" val="3577486266"/>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p:cSld name="8_CMS title1">
    <p:bg>
      <p:bgPr>
        <a:solidFill>
          <a:schemeClr val="bg1"/>
        </a:solidFill>
        <a:effectLst/>
      </p:bgPr>
    </p:bg>
    <p:spTree>
      <p:nvGrpSpPr>
        <p:cNvPr id="1" name=""/>
        <p:cNvGrpSpPr/>
        <p:nvPr/>
      </p:nvGrpSpPr>
      <p:grpSpPr>
        <a:xfrm>
          <a:off x="0" y="0"/>
          <a:ext cx="0" cy="0"/>
          <a:chOff x="0" y="0"/>
          <a:chExt cx="0" cy="0"/>
        </a:xfrm>
      </p:grpSpPr>
      <p:pic>
        <p:nvPicPr>
          <p:cNvPr id="7" name="Picture 3" descr="A young woman dressed casually with a backpack on, walking in a park."/>
          <p:cNvPicPr>
            <a:picLocks noChangeAspect="1" noChangeArrowheads="1"/>
          </p:cNvPicPr>
          <p:nvPr/>
        </p:nvPicPr>
        <p:blipFill>
          <a:blip r:embed="rId2" cstate="print"/>
          <a:srcRect l="39844" r="4687"/>
          <a:stretch>
            <a:fillRect/>
          </a:stretch>
        </p:blipFill>
        <p:spPr bwMode="auto">
          <a:xfrm>
            <a:off x="0" y="2280607"/>
            <a:ext cx="3810000" cy="4577393"/>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4343400" y="3048000"/>
            <a:ext cx="4267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4343400" y="4267200"/>
            <a:ext cx="4267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625888065"/>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p:cSld name="7_CMS title1">
    <p:bg>
      <p:bgPr>
        <a:solidFill>
          <a:schemeClr val="bg1"/>
        </a:solidFill>
        <a:effectLst/>
      </p:bgPr>
    </p:bg>
    <p:spTree>
      <p:nvGrpSpPr>
        <p:cNvPr id="1" name=""/>
        <p:cNvGrpSpPr/>
        <p:nvPr/>
      </p:nvGrpSpPr>
      <p:grpSpPr>
        <a:xfrm>
          <a:off x="0" y="0"/>
          <a:ext cx="0" cy="0"/>
          <a:chOff x="0" y="0"/>
          <a:chExt cx="0" cy="0"/>
        </a:xfrm>
      </p:grpSpPr>
      <p:pic>
        <p:nvPicPr>
          <p:cNvPr id="7" name="Picture 3" descr="A team of professionals standing in a group."/>
          <p:cNvPicPr>
            <a:picLocks noChangeAspect="1" noChangeArrowheads="1"/>
          </p:cNvPicPr>
          <p:nvPr/>
        </p:nvPicPr>
        <p:blipFill>
          <a:blip r:embed="rId2" cstate="print"/>
          <a:srcRect l="14062" r="7031"/>
          <a:stretch>
            <a:fillRect/>
          </a:stretch>
        </p:blipFill>
        <p:spPr bwMode="auto">
          <a:xfrm>
            <a:off x="3910920" y="2438401"/>
            <a:ext cx="5233080"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3048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304800" y="42672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411762"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28319481"/>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p:cSld name="5_CMS title1">
    <p:bg>
      <p:bgPr>
        <a:solidFill>
          <a:schemeClr val="bg1"/>
        </a:solidFill>
        <a:effectLst/>
      </p:bgPr>
    </p:bg>
    <p:spTree>
      <p:nvGrpSpPr>
        <p:cNvPr id="1" name=""/>
        <p:cNvGrpSpPr/>
        <p:nvPr/>
      </p:nvGrpSpPr>
      <p:grpSpPr>
        <a:xfrm>
          <a:off x="0" y="0"/>
          <a:ext cx="0" cy="0"/>
          <a:chOff x="0" y="0"/>
          <a:chExt cx="0" cy="0"/>
        </a:xfrm>
      </p:grpSpPr>
      <p:pic>
        <p:nvPicPr>
          <p:cNvPr id="7" name="Picture 3" descr="A young woman helping a child at a computer."/>
          <p:cNvPicPr>
            <a:picLocks noChangeAspect="1" noChangeArrowheads="1"/>
          </p:cNvPicPr>
          <p:nvPr/>
        </p:nvPicPr>
        <p:blipFill>
          <a:blip r:embed="rId2" cstate="print"/>
          <a:srcRect l="9375" r="14062" b="3517"/>
          <a:stretch>
            <a:fillRect/>
          </a:stretch>
        </p:blipFill>
        <p:spPr bwMode="auto">
          <a:xfrm>
            <a:off x="16432" y="2514600"/>
            <a:ext cx="5165168" cy="4337683"/>
          </a:xfrm>
          <a:prstGeom prst="rect">
            <a:avLst/>
          </a:prstGeom>
          <a:noFill/>
          <a:ln w="9525">
            <a:noFill/>
            <a:miter lim="800000"/>
            <a:headEnd/>
            <a:tailEnd/>
          </a:ln>
          <a:effectLst/>
          <a:scene3d>
            <a:camera prst="orthographicFront">
              <a:rot lat="0" lon="10800000" rev="0"/>
            </a:camera>
            <a:lightRig rig="threePt" dir="t"/>
          </a:scene3d>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86400" y="3048000"/>
            <a:ext cx="34290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486400" y="4267200"/>
            <a:ext cx="34290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35470933"/>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p:cSld name="CMS title4">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pic>
        <p:nvPicPr>
          <p:cNvPr id="8" name="Picture 7" descr="A group of children standing with their school supplies in hand."/>
          <p:cNvPicPr>
            <a:picLocks noChangeAspect="1"/>
          </p:cNvPicPr>
          <p:nvPr/>
        </p:nvPicPr>
        <p:blipFill>
          <a:blip r:embed="rId2" cstate="print">
            <a:extLst>
              <a:ext uri="{28A0092B-C50C-407E-A947-70E740481C1C}">
                <a14:useLocalDpi xmlns:a14="http://schemas.microsoft.com/office/drawing/2010/main" val="0"/>
              </a:ext>
            </a:extLst>
          </a:blip>
          <a:srcRect l="5688"/>
          <a:stretch>
            <a:fillRect/>
          </a:stretch>
        </p:blipFill>
        <p:spPr>
          <a:xfrm>
            <a:off x="14600" y="2963450"/>
            <a:ext cx="5295431" cy="3891090"/>
          </a:xfrm>
          <a:prstGeom prst="rect">
            <a:avLst/>
          </a:prstGeom>
          <a:effectLst/>
        </p:spPr>
      </p:pic>
      <p:sp>
        <p:nvSpPr>
          <p:cNvPr id="14" name="Text Placeholder 2"/>
          <p:cNvSpPr>
            <a:spLocks noGrp="1"/>
          </p:cNvSpPr>
          <p:nvPr>
            <p:ph type="body" sz="quarter" idx="10" hasCustomPrompt="1"/>
          </p:nvPr>
        </p:nvSpPr>
        <p:spPr>
          <a:xfrm>
            <a:off x="55626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7" name="Text Placeholder 2"/>
          <p:cNvSpPr>
            <a:spLocks noGrp="1"/>
          </p:cNvSpPr>
          <p:nvPr>
            <p:ph type="body" sz="quarter" idx="11" hasCustomPrompt="1"/>
          </p:nvPr>
        </p:nvSpPr>
        <p:spPr>
          <a:xfrm>
            <a:off x="5562600" y="41910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0" name="TextBox 9"/>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1" name="Picture 10"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87176886"/>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p:cSld name="4_CMS title1">
    <p:bg>
      <p:bgPr>
        <a:solidFill>
          <a:schemeClr val="bg1"/>
        </a:solidFill>
        <a:effectLst/>
      </p:bgPr>
    </p:bg>
    <p:spTree>
      <p:nvGrpSpPr>
        <p:cNvPr id="1" name=""/>
        <p:cNvGrpSpPr/>
        <p:nvPr/>
      </p:nvGrpSpPr>
      <p:grpSpPr>
        <a:xfrm>
          <a:off x="0" y="0"/>
          <a:ext cx="0" cy="0"/>
          <a:chOff x="0" y="0"/>
          <a:chExt cx="0" cy="0"/>
        </a:xfrm>
      </p:grpSpPr>
      <p:pic>
        <p:nvPicPr>
          <p:cNvPr id="7" name="Picture 3" descr="An active adult couple riding bicycles in a park."/>
          <p:cNvPicPr>
            <a:picLocks noChangeAspect="1" noChangeArrowheads="1"/>
          </p:cNvPicPr>
          <p:nvPr/>
        </p:nvPicPr>
        <p:blipFill>
          <a:blip r:embed="rId2" cstate="print"/>
          <a:stretch>
            <a:fillRect/>
          </a:stretch>
        </p:blipFill>
        <p:spPr bwMode="auto">
          <a:xfrm>
            <a:off x="697" y="2438400"/>
            <a:ext cx="6629401"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10200" y="3048000"/>
            <a:ext cx="35052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410200" y="4267200"/>
            <a:ext cx="35052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811795044"/>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p:cSld name="CMS title2">
    <p:bg>
      <p:bgPr>
        <a:solidFill>
          <a:schemeClr val="bg1"/>
        </a:solidFill>
        <a:effectLst/>
      </p:bgPr>
    </p:bg>
    <p:spTree>
      <p:nvGrpSpPr>
        <p:cNvPr id="1" name=""/>
        <p:cNvGrpSpPr/>
        <p:nvPr/>
      </p:nvGrpSpPr>
      <p:grpSpPr>
        <a:xfrm>
          <a:off x="0" y="0"/>
          <a:ext cx="0" cy="0"/>
          <a:chOff x="0" y="0"/>
          <a:chExt cx="0" cy="0"/>
        </a:xfrm>
      </p:grpSpPr>
      <p:pic>
        <p:nvPicPr>
          <p:cNvPr id="8" name="Picture 2" descr="A group of physicians reviewing x-rays."/>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0" y="2438400"/>
            <a:ext cx="4639734"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7" name="Text Placeholder 2"/>
          <p:cNvSpPr>
            <a:spLocks noGrp="1"/>
          </p:cNvSpPr>
          <p:nvPr>
            <p:ph type="body" sz="quarter" idx="10" hasCustomPrompt="1"/>
          </p:nvPr>
        </p:nvSpPr>
        <p:spPr>
          <a:xfrm>
            <a:off x="4953000" y="3048000"/>
            <a:ext cx="3733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4953000" y="4191000"/>
            <a:ext cx="3733800" cy="838200"/>
          </a:xfrm>
        </p:spPr>
        <p:txBody>
          <a:bodyPr>
            <a:norm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061340332"/>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6" name="Picture 5" descr="A group of seniors playing cards in a sunroom, sitting in wicker furniture."/>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 y="2514600"/>
            <a:ext cx="5615940" cy="4343400"/>
          </a:xfrm>
          <a:prstGeom prst="rect">
            <a:avLst/>
          </a:prstGeom>
          <a:ln>
            <a:noFill/>
          </a:ln>
        </p:spPr>
      </p:pic>
      <p:sp>
        <p:nvSpPr>
          <p:cNvPr id="7" name="Title 8"/>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10"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1" name="Text Placeholder 2"/>
          <p:cNvSpPr>
            <a:spLocks noGrp="1"/>
          </p:cNvSpPr>
          <p:nvPr>
            <p:ph type="body" sz="quarter" idx="11" hasCustomPrompt="1"/>
          </p:nvPr>
        </p:nvSpPr>
        <p:spPr>
          <a:xfrm>
            <a:off x="5943600" y="4267200"/>
            <a:ext cx="2971800" cy="838200"/>
          </a:xfrm>
        </p:spPr>
        <p:txBody>
          <a:bodyPr>
            <a:norm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a:p>
            <a:pPr algn="l"/>
            <a:r>
              <a:rPr lang="en-US" sz="2400" b="0" i="1" dirty="0" smtClean="0">
                <a:solidFill>
                  <a:srgbClr val="084A9C"/>
                </a:solidFill>
              </a:rPr>
              <a:t>Date</a:t>
            </a:r>
            <a:endParaRPr lang="en-US" sz="2800" b="0" i="1" dirty="0" smtClean="0">
              <a:solidFill>
                <a:srgbClr val="084A9C"/>
              </a:solidFill>
            </a:endParaRPr>
          </a:p>
        </p:txBody>
      </p:sp>
      <p:pic>
        <p:nvPicPr>
          <p:cNvPr id="8" name="Picture 7"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9"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82910139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p:cSld name="1_CMS title1">
    <p:bg>
      <p:bgPr>
        <a:solidFill>
          <a:schemeClr val="bg1"/>
        </a:solidFill>
        <a:effectLst/>
      </p:bgPr>
    </p:bg>
    <p:spTree>
      <p:nvGrpSpPr>
        <p:cNvPr id="1" name=""/>
        <p:cNvGrpSpPr/>
        <p:nvPr/>
      </p:nvGrpSpPr>
      <p:grpSpPr>
        <a:xfrm>
          <a:off x="0" y="0"/>
          <a:ext cx="0" cy="0"/>
          <a:chOff x="0" y="0"/>
          <a:chExt cx="0" cy="0"/>
        </a:xfrm>
      </p:grpSpPr>
      <p:pic>
        <p:nvPicPr>
          <p:cNvPr id="7" name="Picture 3" descr="A collage of photos. These photos are health professionals giving care to patients.&#10;"/>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b="2107"/>
          <a:stretch/>
        </p:blipFill>
        <p:spPr bwMode="auto">
          <a:xfrm>
            <a:off x="-8417" y="2438400"/>
            <a:ext cx="5647217" cy="4419600"/>
          </a:xfrm>
          <a:prstGeom prst="rect">
            <a:avLst/>
          </a:prstGeom>
          <a:noFill/>
          <a:ln w="9525">
            <a:noFill/>
            <a:miter lim="800000"/>
            <a:headEnd/>
            <a:tailEnd/>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943600" y="3048000"/>
            <a:ext cx="29718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943600" y="4267200"/>
            <a:ext cx="29718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707312071"/>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userDrawn="1">
  <p:cSld name="13_CMS title1">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381000" y="3048000"/>
            <a:ext cx="2286000" cy="224952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1"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572829" y="152400"/>
            <a:ext cx="1103313" cy="1103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95997682"/>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p:cSld name="CMS title3">
    <p:bg>
      <p:bgPr>
        <a:solidFill>
          <a:schemeClr val="bg1"/>
        </a:solidFill>
        <a:effectLst/>
      </p:bgPr>
    </p:bg>
    <p:spTree>
      <p:nvGrpSpPr>
        <p:cNvPr id="1" name=""/>
        <p:cNvGrpSpPr/>
        <p:nvPr/>
      </p:nvGrpSpPr>
      <p:grpSpPr>
        <a:xfrm>
          <a:off x="0" y="0"/>
          <a:ext cx="0" cy="0"/>
          <a:chOff x="0" y="0"/>
          <a:chExt cx="0" cy="0"/>
        </a:xfrm>
      </p:grpSpPr>
      <p:pic>
        <p:nvPicPr>
          <p:cNvPr id="7" name="Picture 6" descr="A graphical design of 1's and 0's to represent technology."/>
          <p:cNvPicPr>
            <a:picLocks noChangeAspect="1"/>
          </p:cNvPicPr>
          <p:nvPr/>
        </p:nvPicPr>
        <p:blipFill rotWithShape="1">
          <a:blip r:embed="rId2" cstate="screen">
            <a:extLst>
              <a:ext uri="{28A0092B-C50C-407E-A947-70E740481C1C}">
                <a14:useLocalDpi xmlns:a14="http://schemas.microsoft.com/office/drawing/2010/main"/>
              </a:ext>
            </a:extLst>
          </a:blip>
          <a:srcRect l="-30564" t="-2980"/>
          <a:stretch/>
        </p:blipFill>
        <p:spPr>
          <a:xfrm>
            <a:off x="-1600200" y="2362200"/>
            <a:ext cx="6807107" cy="4477935"/>
          </a:xfrm>
          <a:prstGeom prst="rect">
            <a:avLst/>
          </a:prstGeom>
          <a:ln>
            <a:solidFill>
              <a:schemeClr val="tx1">
                <a:alpha val="77000"/>
              </a:schemeClr>
            </a:solidFill>
          </a:ln>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4102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410200" y="41910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183213405"/>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p:cSld name="CMS title5">
    <p:bg>
      <p:bgPr>
        <a:solidFill>
          <a:schemeClr val="bg1"/>
        </a:solidFill>
        <a:effectLst/>
      </p:bgPr>
    </p:bg>
    <p:spTree>
      <p:nvGrpSpPr>
        <p:cNvPr id="1" name=""/>
        <p:cNvGrpSpPr/>
        <p:nvPr/>
      </p:nvGrpSpPr>
      <p:grpSpPr>
        <a:xfrm>
          <a:off x="0" y="0"/>
          <a:ext cx="0" cy="0"/>
          <a:chOff x="0" y="0"/>
          <a:chExt cx="0" cy="0"/>
        </a:xfrm>
      </p:grpSpPr>
      <p:pic>
        <p:nvPicPr>
          <p:cNvPr id="7" name="Picture 6" descr="This is an image of a pill bottle on it's side with the lid off and a few of the pills lying on the table in front of it."/>
          <p:cNvPicPr>
            <a:picLocks noChangeAspect="1"/>
          </p:cNvPicPr>
          <p:nvPr/>
        </p:nvPicPr>
        <p:blipFill rotWithShape="1">
          <a:blip r:embed="rId2" cstate="screen">
            <a:extLst>
              <a:ext uri="{28A0092B-C50C-407E-A947-70E740481C1C}">
                <a14:useLocalDpi xmlns:a14="http://schemas.microsoft.com/office/drawing/2010/main"/>
              </a:ext>
            </a:extLst>
          </a:blip>
          <a:srcRect l="-967" t="1177" r="-182" b="3456"/>
          <a:stretch/>
        </p:blipFill>
        <p:spPr>
          <a:xfrm>
            <a:off x="-76201" y="2286000"/>
            <a:ext cx="5614737" cy="4572000"/>
          </a:xfrm>
          <a:prstGeom prst="rect">
            <a:avLst/>
          </a:prstGeom>
          <a:effectLst/>
        </p:spPr>
      </p:pic>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8" name="Text Placeholder 2"/>
          <p:cNvSpPr>
            <a:spLocks noGrp="1"/>
          </p:cNvSpPr>
          <p:nvPr>
            <p:ph type="body" sz="quarter" idx="10" hasCustomPrompt="1"/>
          </p:nvPr>
        </p:nvSpPr>
        <p:spPr>
          <a:xfrm>
            <a:off x="55626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9" name="Text Placeholder 2"/>
          <p:cNvSpPr>
            <a:spLocks noGrp="1"/>
          </p:cNvSpPr>
          <p:nvPr>
            <p:ph type="body" sz="quarter" idx="11" hasCustomPrompt="1"/>
          </p:nvPr>
        </p:nvSpPr>
        <p:spPr>
          <a:xfrm>
            <a:off x="5562600" y="4191000"/>
            <a:ext cx="3276600" cy="838200"/>
          </a:xfrm>
        </p:spPr>
        <p:txBody>
          <a:bodyPr>
            <a:norm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15"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468835434"/>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1_CMS title6">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76200" y="-28738"/>
            <a:ext cx="9244148" cy="1447800"/>
          </a:xfrm>
        </p:spPr>
        <p:txBody>
          <a:bodyPr/>
          <a:lstStyle/>
          <a:p>
            <a:r>
              <a:rPr lang="en-US" dirty="0" smtClean="0"/>
              <a:t>Click to edit Master title style</a:t>
            </a:r>
            <a:endParaRPr lang="en-US" dirty="0"/>
          </a:p>
        </p:txBody>
      </p:sp>
      <p:sp>
        <p:nvSpPr>
          <p:cNvPr id="8" name="TextBox 7"/>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print"/>
          <a:stretch>
            <a:fillRect/>
          </a:stretch>
        </p:blipFill>
        <p:spPr>
          <a:xfrm>
            <a:off x="76200" y="2550068"/>
            <a:ext cx="8915400" cy="3088732"/>
          </a:xfrm>
          <a:prstGeom prst="rect">
            <a:avLst/>
          </a:prstGeom>
        </p:spPr>
      </p:pic>
      <p:sp>
        <p:nvSpPr>
          <p:cNvPr id="14" name="Text Placeholder 2"/>
          <p:cNvSpPr>
            <a:spLocks noGrp="1"/>
          </p:cNvSpPr>
          <p:nvPr>
            <p:ph type="body" sz="quarter" idx="10" hasCustomPrompt="1"/>
          </p:nvPr>
        </p:nvSpPr>
        <p:spPr>
          <a:xfrm>
            <a:off x="304800" y="2819400"/>
            <a:ext cx="8534400" cy="17526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5" name="Text Placeholder 2"/>
          <p:cNvSpPr>
            <a:spLocks noGrp="1"/>
          </p:cNvSpPr>
          <p:nvPr>
            <p:ph type="body" sz="quarter" idx="11" hasCustomPrompt="1"/>
          </p:nvPr>
        </p:nvSpPr>
        <p:spPr>
          <a:xfrm>
            <a:off x="304800" y="4724400"/>
            <a:ext cx="85344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9" name="Slide Number Placeholder 6"/>
          <p:cNvSpPr txBox="1">
            <a:spLocks/>
          </p:cNvSpPr>
          <p:nvPr userDrawn="1"/>
        </p:nvSpPr>
        <p:spPr>
          <a:xfrm>
            <a:off x="6705600" y="65087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750184465"/>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p:cSld name="CMS title6">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smtClean="0"/>
              <a:t>Click to edit Master title style</a:t>
            </a:r>
            <a:endParaRPr lang="en-US" dirty="0"/>
          </a:p>
        </p:txBody>
      </p:sp>
      <p:sp>
        <p:nvSpPr>
          <p:cNvPr id="7" name="Text Placeholder 2"/>
          <p:cNvSpPr>
            <a:spLocks noGrp="1"/>
          </p:cNvSpPr>
          <p:nvPr>
            <p:ph type="body" sz="quarter" idx="10" hasCustomPrompt="1"/>
          </p:nvPr>
        </p:nvSpPr>
        <p:spPr>
          <a:xfrm>
            <a:off x="4953000" y="3048000"/>
            <a:ext cx="3276600" cy="91440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1" name="Text Placeholder 2"/>
          <p:cNvSpPr>
            <a:spLocks noGrp="1"/>
          </p:cNvSpPr>
          <p:nvPr>
            <p:ph type="body" sz="quarter" idx="11" hasCustomPrompt="1"/>
          </p:nvPr>
        </p:nvSpPr>
        <p:spPr>
          <a:xfrm>
            <a:off x="4953000" y="4191000"/>
            <a:ext cx="3276600" cy="838200"/>
          </a:xfrm>
        </p:spPr>
        <p:txBody>
          <a:bodyPr>
            <a:normAutofit/>
          </a:bodyPr>
          <a:lstStyle>
            <a:lvl1pPr marL="0" indent="0" algn="l">
              <a:buNone/>
              <a:defRPr sz="2400" b="1" i="1">
                <a:solidFill>
                  <a:srgbClr val="084A9C"/>
                </a:solidFill>
              </a:defRPr>
            </a:lvl1pPr>
          </a:lstStyle>
          <a:p>
            <a:pPr algn="l"/>
            <a:r>
              <a:rPr lang="en-US" sz="2400" b="0" i="1" dirty="0" smtClean="0">
                <a:solidFill>
                  <a:srgbClr val="084A9C"/>
                </a:solidFill>
              </a:rPr>
              <a:t>Presenter/Date</a:t>
            </a:r>
            <a:endParaRPr lang="en-US" sz="2800" b="0" i="1" dirty="0" smtClean="0">
              <a:solidFill>
                <a:srgbClr val="084A9C"/>
              </a:solidFill>
            </a:endParaRPr>
          </a:p>
        </p:txBody>
      </p:sp>
      <p:sp>
        <p:nvSpPr>
          <p:cNvPr id="8" name="TextBox 7"/>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0" name="Picture 9" descr="The Centers for Medicare and Medicaid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52400" y="228600"/>
            <a:ext cx="2652325" cy="914400"/>
          </a:xfrm>
          <a:prstGeom prst="rect">
            <a:avLst/>
          </a:prstGeom>
        </p:spPr>
      </p:pic>
      <p:sp>
        <p:nvSpPr>
          <p:cNvPr id="9"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308268955"/>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p:cSld name="CMS content2">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9144000" cy="1417638"/>
          </a:xfrm>
          <a:prstGeom prst="rect">
            <a:avLst/>
          </a:prstGeom>
          <a:solidFill>
            <a:srgbClr val="084A9C"/>
          </a:solidFill>
          <a:effectLst>
            <a:outerShdw dist="76200" dir="5640000" algn="tl" rotWithShape="0">
              <a:srgbClr val="FFD004"/>
            </a:outerShdw>
          </a:effectLst>
        </p:spPr>
        <p:txBody>
          <a:bodyPr/>
          <a:lstStyle>
            <a:lvl1pPr>
              <a:defRPr>
                <a:solidFill>
                  <a:schemeClr val="bg1"/>
                </a:solidFill>
              </a:defRPr>
            </a:lvl1pPr>
          </a:lstStyle>
          <a:p>
            <a:r>
              <a:rPr lang="en-US" smtClean="0"/>
              <a:t>Click to edit Master title style</a:t>
            </a:r>
            <a:endParaRPr lang="en-US" dirty="0"/>
          </a:p>
        </p:txBody>
      </p:sp>
      <p:sp>
        <p:nvSpPr>
          <p:cNvPr id="6" name="Content Placeholder 2"/>
          <p:cNvSpPr>
            <a:spLocks noGrp="1"/>
          </p:cNvSpPr>
          <p:nvPr>
            <p:ph idx="1"/>
          </p:nvPr>
        </p:nvSpPr>
        <p:spPr>
          <a:xfrm>
            <a:off x="457200" y="1828800"/>
            <a:ext cx="8229600" cy="4297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06698712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Yellow Bar">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341313" indent="-341313">
              <a:buFont typeface="Wingdings" panose="05000000000000000000" pitchFamily="2" charset="2"/>
              <a:buChar char="§"/>
              <a:defRPr sz="3000">
                <a:latin typeface="Calibri" panose="020F0502020204030204" pitchFamily="34" charset="0"/>
                <a:cs typeface="Calibri" panose="020F0502020204030204" pitchFamily="34" charset="0"/>
              </a:defRPr>
            </a:lvl1pPr>
            <a:lvl2pPr marL="682625" indent="-287338">
              <a:buFont typeface="Arial" panose="020B0604020202020204" pitchFamily="34" charset="0"/>
              <a:buChar char="•"/>
              <a:defRPr sz="2600">
                <a:latin typeface="Calibri" panose="020F0502020204030204" pitchFamily="34" charset="0"/>
                <a:cs typeface="Calibri" panose="020F0502020204030204" pitchFamily="34" charset="0"/>
              </a:defRPr>
            </a:lvl2pPr>
            <a:lvl3pPr marL="1023938" indent="-341313">
              <a:buSzPct val="50000"/>
              <a:buFont typeface="Wingdings" panose="05000000000000000000" pitchFamily="2" charset="2"/>
              <a:buChar char="q"/>
              <a:defRPr sz="2600">
                <a:latin typeface="Calibri" panose="020F0502020204030204" pitchFamily="34" charset="0"/>
                <a:cs typeface="Calibri" panose="020F0502020204030204" pitchFamily="34" charset="0"/>
              </a:defRPr>
            </a:lvl3pPr>
            <a:lvl4pPr marL="1487488" indent="-395288">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1"/>
          <p:cNvSpPr txBox="1">
            <a:spLocks/>
          </p:cNvSpPr>
          <p:nvPr userDrawn="1"/>
        </p:nvSpPr>
        <p:spPr>
          <a:xfrm>
            <a:off x="5256" y="3291"/>
            <a:ext cx="9144000" cy="11430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lvl1pPr indent="0" algn="ctr" defTabSz="914400" rtl="0" eaLnBrk="1" latinLnBrk="0" hangingPunct="1">
              <a:spcBef>
                <a:spcPts val="0"/>
              </a:spcBef>
              <a:buNone/>
              <a:defRPr sz="4400" b="1" kern="1200">
                <a:solidFill>
                  <a:schemeClr val="tx1"/>
                </a:solidFill>
                <a:latin typeface="+mj-lt"/>
                <a:ea typeface="+mj-ea"/>
                <a:cs typeface="+mj-cs"/>
              </a:defRPr>
            </a:lvl1pPr>
          </a:lstStyle>
          <a:p>
            <a:pPr>
              <a:defRPr/>
            </a:pPr>
            <a:endParaRPr lang="en-US" sz="3600" dirty="0">
              <a:solidFill>
                <a:sysClr val="windowText" lastClr="000000"/>
              </a:solidFill>
            </a:endParaRPr>
          </a:p>
        </p:txBody>
      </p:sp>
      <p:sp>
        <p:nvSpPr>
          <p:cNvPr id="11" name="Title Placeholder 1"/>
          <p:cNvSpPr>
            <a:spLocks noGrp="1"/>
          </p:cNvSpPr>
          <p:nvPr>
            <p:ph type="title"/>
          </p:nvPr>
        </p:nvSpPr>
        <p:spPr>
          <a:xfrm>
            <a:off x="5256" y="35197"/>
            <a:ext cx="9144000" cy="1069430"/>
          </a:xfrm>
          <a:prstGeom prst="rect">
            <a:avLst/>
          </a:prstGeom>
        </p:spPr>
        <p:txBody>
          <a:bodyPr vert="horz" lIns="91440" tIns="45720" rIns="91440" bIns="45720" rtlCol="0" anchor="ctr">
            <a:normAutofit/>
          </a:bodyPr>
          <a:lstStyle>
            <a:lvl1pPr>
              <a:defRPr sz="3600" b="1"/>
            </a:lvl1pPr>
          </a:lstStyle>
          <a:p>
            <a:r>
              <a:rPr lang="en-US" dirty="0" smtClean="0"/>
              <a:t>Click to edit Master title</a:t>
            </a:r>
            <a:endParaRPr lang="en-US" dirty="0"/>
          </a:p>
        </p:txBody>
      </p:sp>
      <p:sp>
        <p:nvSpPr>
          <p:cNvPr id="8" name="Date Placeholder 1"/>
          <p:cNvSpPr>
            <a:spLocks noGrp="1"/>
          </p:cNvSpPr>
          <p:nvPr>
            <p:ph type="dt" sz="half" idx="10"/>
          </p:nvPr>
        </p:nvSpPr>
        <p:spPr>
          <a:xfrm>
            <a:off x="457200" y="6340475"/>
            <a:ext cx="2133600" cy="365125"/>
          </a:xfrm>
          <a:prstGeom prst="rect">
            <a:avLst/>
          </a:prstGeom>
        </p:spPr>
        <p:txBody>
          <a:bodyPr/>
          <a:lstStyle>
            <a:lvl1pPr>
              <a:defRPr sz="1200">
                <a:solidFill>
                  <a:schemeClr val="tx1"/>
                </a:solidFill>
                <a:latin typeface="Calibri" panose="020F0502020204030204" pitchFamily="34" charset="0"/>
                <a:cs typeface="Calibri" panose="020F0502020204030204" pitchFamily="34" charset="0"/>
              </a:defRPr>
            </a:lvl1pPr>
          </a:lstStyle>
          <a:p>
            <a:r>
              <a:rPr lang="en-US" smtClean="0">
                <a:solidFill>
                  <a:prstClr val="black"/>
                </a:solidFill>
              </a:rPr>
              <a:t>October 2016</a:t>
            </a:r>
            <a:endParaRPr lang="en-US" dirty="0">
              <a:solidFill>
                <a:prstClr val="black"/>
              </a:solidFill>
            </a:endParaRPr>
          </a:p>
        </p:txBody>
      </p:sp>
      <p:sp>
        <p:nvSpPr>
          <p:cNvPr id="9" name="Footer Placeholder 2"/>
          <p:cNvSpPr>
            <a:spLocks noGrp="1"/>
          </p:cNvSpPr>
          <p:nvPr>
            <p:ph type="ftr" sz="quarter" idx="11"/>
          </p:nvPr>
        </p:nvSpPr>
        <p:spPr>
          <a:xfrm>
            <a:off x="2590800" y="6340475"/>
            <a:ext cx="3962400" cy="365125"/>
          </a:xfrm>
          <a:prstGeom prst="rect">
            <a:avLst/>
          </a:prstGeom>
        </p:spPr>
        <p:txBody>
          <a:bodyPr/>
          <a:lstStyle>
            <a:lvl1pPr algn="ctr">
              <a:defRPr sz="1200">
                <a:solidFill>
                  <a:schemeClr val="tx1"/>
                </a:solidFill>
                <a:latin typeface="Calibri" panose="020F0502020204030204" pitchFamily="34" charset="0"/>
                <a:cs typeface="Calibri" panose="020F0502020204030204" pitchFamily="34" charset="0"/>
              </a:defRPr>
            </a:lvl1pPr>
          </a:lstStyle>
          <a:p>
            <a:r>
              <a:rPr lang="en-US" smtClean="0">
                <a:solidFill>
                  <a:prstClr val="black"/>
                </a:solidFill>
              </a:rPr>
              <a:t>Marketplace for Immigrant Families</a:t>
            </a:r>
            <a:endParaRPr lang="en-US" dirty="0">
              <a:solidFill>
                <a:prstClr val="black"/>
              </a:solidFill>
            </a:endParaRPr>
          </a:p>
        </p:txBody>
      </p:sp>
      <p:sp>
        <p:nvSpPr>
          <p:cNvPr id="10" name="Slide Number Placeholder 3"/>
          <p:cNvSpPr>
            <a:spLocks noGrp="1"/>
          </p:cNvSpPr>
          <p:nvPr>
            <p:ph type="sldNum" sz="quarter" idx="12"/>
          </p:nvPr>
        </p:nvSpPr>
        <p:spPr>
          <a:xfrm>
            <a:off x="6553200" y="6340475"/>
            <a:ext cx="2133600" cy="365125"/>
          </a:xfrm>
          <a:prstGeom prst="rect">
            <a:avLst/>
          </a:prstGeom>
        </p:spPr>
        <p:txBody>
          <a:bodyPr/>
          <a:lstStyle>
            <a:lvl1pPr algn="r">
              <a:defRPr sz="1200">
                <a:solidFill>
                  <a:schemeClr val="tx1"/>
                </a:solidFill>
                <a:latin typeface="Calibri" panose="020F0502020204030204" pitchFamily="34" charset="0"/>
                <a:cs typeface="Calibri" panose="020F0502020204030204" pitchFamily="34" charset="0"/>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3418215321"/>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type="obj">
  <p:cSld name="2015 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lvl1pPr>
              <a:defRPr sz="3600" baseline="0">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371600"/>
            <a:ext cx="8229600" cy="4754563"/>
          </a:xfrm>
        </p:spPr>
        <p:txBody>
          <a:bodyPr/>
          <a:lstStyle>
            <a:lvl1pPr>
              <a:spcBef>
                <a:spcPts val="600"/>
              </a:spcBef>
              <a:defRPr sz="3200">
                <a:latin typeface="+mj-lt"/>
              </a:defRPr>
            </a:lvl1pPr>
            <a:lvl2pPr>
              <a:spcBef>
                <a:spcPts val="600"/>
              </a:spcBef>
              <a:defRPr sz="2800">
                <a:latin typeface="+mj-lt"/>
              </a:defRPr>
            </a:lvl2pPr>
            <a:lvl3pPr>
              <a:spcBef>
                <a:spcPts val="600"/>
              </a:spcBef>
              <a:defRPr sz="2800">
                <a:latin typeface="+mj-lt"/>
              </a:defRPr>
            </a:lvl3pPr>
            <a:lvl4pPr>
              <a:spcBef>
                <a:spcPts val="600"/>
              </a:spcBef>
              <a:buSzPct val="50000"/>
              <a:defRPr sz="2800">
                <a:latin typeface="+mj-lt"/>
              </a:defRPr>
            </a:lvl4pPr>
            <a:lvl5pPr>
              <a:spcBef>
                <a:spcPts val="600"/>
              </a:spcBef>
              <a:defRPr sz="2800">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Date Placeholder 1"/>
          <p:cNvSpPr>
            <a:spLocks noGrp="1"/>
          </p:cNvSpPr>
          <p:nvPr>
            <p:ph type="dt" sz="half" idx="2"/>
          </p:nvPr>
        </p:nvSpPr>
        <p:spPr>
          <a:xfrm>
            <a:off x="457200" y="6324600"/>
            <a:ext cx="2133600" cy="365125"/>
          </a:xfrm>
          <a:prstGeom prst="rect">
            <a:avLst/>
          </a:prstGeom>
        </p:spPr>
        <p:txBody>
          <a:bodyPr anchor="ctr"/>
          <a:lstStyle>
            <a:lvl1pPr>
              <a:defRPr sz="1200">
                <a:solidFill>
                  <a:schemeClr val="tx1"/>
                </a:solidFill>
                <a:latin typeface="+mj-lt"/>
              </a:defRPr>
            </a:lvl1pPr>
          </a:lstStyle>
          <a:p>
            <a:r>
              <a:rPr lang="en-US" smtClean="0">
                <a:solidFill>
                  <a:prstClr val="black"/>
                </a:solidFill>
              </a:rPr>
              <a:t>October 2016</a:t>
            </a:r>
            <a:endParaRPr lang="en-US" dirty="0">
              <a:solidFill>
                <a:prstClr val="black"/>
              </a:solidFill>
            </a:endParaRPr>
          </a:p>
        </p:txBody>
      </p:sp>
      <p:sp>
        <p:nvSpPr>
          <p:cNvPr id="10" name="Footer Placeholder 2"/>
          <p:cNvSpPr>
            <a:spLocks noGrp="1"/>
          </p:cNvSpPr>
          <p:nvPr>
            <p:ph type="ftr" sz="quarter" idx="3"/>
          </p:nvPr>
        </p:nvSpPr>
        <p:spPr>
          <a:xfrm>
            <a:off x="2590800" y="6340475"/>
            <a:ext cx="3962400" cy="365125"/>
          </a:xfrm>
          <a:prstGeom prst="rect">
            <a:avLst/>
          </a:prstGeom>
        </p:spPr>
        <p:txBody>
          <a:bodyPr anchor="ctr"/>
          <a:lstStyle>
            <a:lvl1pPr>
              <a:defRPr sz="1200">
                <a:solidFill>
                  <a:schemeClr val="tx1"/>
                </a:solidFill>
                <a:latin typeface="+mj-lt"/>
              </a:defRPr>
            </a:lvl1pPr>
          </a:lstStyle>
          <a:p>
            <a:pPr algn="ctr"/>
            <a:r>
              <a:rPr lang="en-US" smtClean="0">
                <a:solidFill>
                  <a:prstClr val="black"/>
                </a:solidFill>
              </a:rPr>
              <a:t>Marketplace for Immigrant Families</a:t>
            </a:r>
            <a:endParaRPr lang="en-US" dirty="0">
              <a:solidFill>
                <a:prstClr val="black"/>
              </a:solidFill>
            </a:endParaRPr>
          </a:p>
        </p:txBody>
      </p:sp>
      <p:sp>
        <p:nvSpPr>
          <p:cNvPr id="11" name="Slide Number Placeholder 3"/>
          <p:cNvSpPr>
            <a:spLocks noGrp="1"/>
          </p:cNvSpPr>
          <p:nvPr>
            <p:ph type="sldNum" sz="quarter" idx="4"/>
          </p:nvPr>
        </p:nvSpPr>
        <p:spPr>
          <a:xfrm>
            <a:off x="6553200" y="6340475"/>
            <a:ext cx="2133600" cy="365125"/>
          </a:xfrm>
          <a:prstGeom prst="rect">
            <a:avLst/>
          </a:prstGeom>
        </p:spPr>
        <p:txBody>
          <a:bodyPr anchor="ctr"/>
          <a:lstStyle>
            <a:lvl1pPr>
              <a:defRPr sz="1200">
                <a:solidFill>
                  <a:schemeClr val="tx1"/>
                </a:solidFill>
                <a:latin typeface="Calibri" panose="020F0502020204030204" pitchFamily="34" charset="0"/>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717916749"/>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40475"/>
            <a:ext cx="2133600" cy="365125"/>
          </a:xfrm>
          <a:prstGeom prst="rect">
            <a:avLst/>
          </a:prstGeom>
        </p:spPr>
        <p:txBody>
          <a:bodyPr/>
          <a:lstStyle>
            <a:lvl1pPr>
              <a:defRPr sz="1200">
                <a:latin typeface="+mj-lt"/>
              </a:defRPr>
            </a:lvl1pPr>
          </a:lstStyle>
          <a:p>
            <a:r>
              <a:rPr lang="en-US" smtClean="0">
                <a:solidFill>
                  <a:prstClr val="black"/>
                </a:solidFill>
              </a:rPr>
              <a:t>October 2016</a:t>
            </a:r>
            <a:endParaRPr lang="en-US" dirty="0">
              <a:solidFill>
                <a:prstClr val="black"/>
              </a:solidFill>
            </a:endParaRPr>
          </a:p>
        </p:txBody>
      </p:sp>
      <p:sp>
        <p:nvSpPr>
          <p:cNvPr id="4" name="Footer Placeholder 3"/>
          <p:cNvSpPr>
            <a:spLocks noGrp="1"/>
          </p:cNvSpPr>
          <p:nvPr>
            <p:ph type="ftr" sz="quarter" idx="11"/>
          </p:nvPr>
        </p:nvSpPr>
        <p:spPr>
          <a:xfrm>
            <a:off x="3124200" y="6340475"/>
            <a:ext cx="2895600" cy="365125"/>
          </a:xfrm>
          <a:prstGeom prst="rect">
            <a:avLst/>
          </a:prstGeom>
        </p:spPr>
        <p:txBody>
          <a:bodyPr/>
          <a:lstStyle>
            <a:lvl1pPr>
              <a:defRPr sz="1200">
                <a:latin typeface="+mj-lt"/>
              </a:defRPr>
            </a:lvl1pPr>
          </a:lstStyle>
          <a:p>
            <a:r>
              <a:rPr lang="en-US" smtClean="0">
                <a:solidFill>
                  <a:prstClr val="black"/>
                </a:solidFill>
              </a:rPr>
              <a:t>Marketplace for Immigrant Families</a:t>
            </a:r>
            <a:endParaRPr lang="en-US" dirty="0">
              <a:solidFill>
                <a:prstClr val="black"/>
              </a:solidFill>
            </a:endParaRPr>
          </a:p>
        </p:txBody>
      </p:sp>
      <p:sp>
        <p:nvSpPr>
          <p:cNvPr id="5" name="Slide Number Placeholder 4"/>
          <p:cNvSpPr>
            <a:spLocks noGrp="1"/>
          </p:cNvSpPr>
          <p:nvPr>
            <p:ph type="sldNum" sz="quarter" idx="12"/>
          </p:nvPr>
        </p:nvSpPr>
        <p:spPr/>
        <p:txBody>
          <a:bodyPr/>
          <a:lstStyle>
            <a:lvl1pPr>
              <a:defRPr>
                <a:latin typeface="+mj-lt"/>
              </a:defRPr>
            </a:lvl1pPr>
          </a:lstStyle>
          <a:p>
            <a:fld id="{4C7DC1E6-81B2-456F-AAD5-518541D82B0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08969724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userDrawn="1">
  <p:cSld name="13_CMS title1">
    <p:bg>
      <p:bgPr>
        <a:solidFill>
          <a:schemeClr val="bg1"/>
        </a:solidFill>
        <a:effectLst/>
      </p:bgPr>
    </p:bg>
    <p:spTree>
      <p:nvGrpSpPr>
        <p:cNvPr id="1" name=""/>
        <p:cNvGrpSpPr/>
        <p:nvPr/>
      </p:nvGrpSpPr>
      <p:grpSpPr>
        <a:xfrm>
          <a:off x="0" y="0"/>
          <a:ext cx="0" cy="0"/>
          <a:chOff x="0" y="0"/>
          <a:chExt cx="0" cy="0"/>
        </a:xfrm>
      </p:grpSpPr>
      <p:sp>
        <p:nvSpPr>
          <p:cNvPr id="13" name="TextBox 12"/>
          <p:cNvSpPr txBox="1"/>
          <p:nvPr/>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sp>
        <p:nvSpPr>
          <p:cNvPr id="12" name="Title 7"/>
          <p:cNvSpPr>
            <a:spLocks noGrp="1"/>
          </p:cNvSpPr>
          <p:nvPr>
            <p:ph type="title"/>
          </p:nvPr>
        </p:nvSpPr>
        <p:spPr>
          <a:xfrm>
            <a:off x="0" y="1371600"/>
            <a:ext cx="9144000" cy="1066800"/>
          </a:xfrm>
        </p:spPr>
        <p:txBody>
          <a:bodyPr/>
          <a:lstStyle/>
          <a:p>
            <a:r>
              <a:rPr lang="en-US" dirty="0" smtClean="0"/>
              <a:t>Click to edit Master title style</a:t>
            </a:r>
            <a:endParaRPr lang="en-US" dirty="0"/>
          </a:p>
        </p:txBody>
      </p:sp>
      <p:sp>
        <p:nvSpPr>
          <p:cNvPr id="8" name="Text Placeholder 2"/>
          <p:cNvSpPr>
            <a:spLocks noGrp="1"/>
          </p:cNvSpPr>
          <p:nvPr>
            <p:ph type="body" sz="quarter" idx="10" hasCustomPrompt="1"/>
          </p:nvPr>
        </p:nvSpPr>
        <p:spPr>
          <a:xfrm>
            <a:off x="381000" y="3048000"/>
            <a:ext cx="2286000" cy="2249520"/>
          </a:xfrm>
        </p:spPr>
        <p:txBody>
          <a:bodyPr>
            <a:normAutofit/>
          </a:bodyPr>
          <a:lstStyle>
            <a:lvl1pPr marL="0" indent="0" algn="l">
              <a:buNone/>
              <a:defRPr sz="2400" b="1" i="1">
                <a:solidFill>
                  <a:srgbClr val="084A9C"/>
                </a:solidFill>
              </a:defRPr>
            </a:lvl1pPr>
          </a:lstStyle>
          <a:p>
            <a:pPr algn="l"/>
            <a:r>
              <a:rPr lang="en-US" sz="2400" b="1" i="1" dirty="0" smtClean="0">
                <a:solidFill>
                  <a:srgbClr val="084A9C"/>
                </a:solidFill>
              </a:rPr>
              <a:t>Subtitle</a:t>
            </a:r>
          </a:p>
          <a:p>
            <a:pPr algn="l"/>
            <a:endParaRPr lang="en-US" sz="2800" b="0" i="1" dirty="0" smtClean="0">
              <a:solidFill>
                <a:srgbClr val="084A9C"/>
              </a:solidFill>
            </a:endParaRPr>
          </a:p>
        </p:txBody>
      </p:sp>
      <p:sp>
        <p:nvSpPr>
          <p:cNvPr id="14" name="TextBox 13"/>
          <p:cNvSpPr txBox="1"/>
          <p:nvPr userDrawn="1"/>
        </p:nvSpPr>
        <p:spPr>
          <a:xfrm>
            <a:off x="-1668146" y="4928188"/>
            <a:ext cx="184666" cy="369332"/>
          </a:xfrm>
          <a:prstGeom prst="rect">
            <a:avLst/>
          </a:prstGeom>
          <a:noFill/>
        </p:spPr>
        <p:txBody>
          <a:bodyPr wrap="none" rtlCol="0">
            <a:spAutoFit/>
          </a:bodyPr>
          <a:lstStyle/>
          <a:p>
            <a:endParaRPr lang="en-US" dirty="0">
              <a:solidFill>
                <a:prstClr val="black"/>
              </a:solidFill>
            </a:endParaRPr>
          </a:p>
        </p:txBody>
      </p:sp>
      <p:pic>
        <p:nvPicPr>
          <p:cNvPr id="11"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572829" y="152400"/>
            <a:ext cx="1103313" cy="1103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17841900"/>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6" name="Content Placeholder 2"/>
          <p:cNvSpPr>
            <a:spLocks noGrp="1"/>
          </p:cNvSpPr>
          <p:nvPr>
            <p:ph idx="1"/>
          </p:nvPr>
        </p:nvSpPr>
        <p:spPr>
          <a:xfrm>
            <a:off x="457200" y="1828800"/>
            <a:ext cx="8229600" cy="4297363"/>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Placeholder 8"/>
          <p:cNvSpPr>
            <a:spLocks noGrp="1"/>
          </p:cNvSpPr>
          <p:nvPr>
            <p:ph type="title"/>
          </p:nvPr>
        </p:nvSpPr>
        <p:spPr>
          <a:xfrm>
            <a:off x="0" y="0"/>
            <a:ext cx="9144000" cy="14478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r>
              <a:rPr lang="en-US" smtClean="0">
                <a:solidFill>
                  <a:prstClr val="black">
                    <a:tint val="75000"/>
                  </a:prstClr>
                </a:solidFill>
              </a:rPr>
              <a:t>October 2016</a:t>
            </a:r>
            <a:endParaRPr lang="en-US" dirty="0">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mj-lt"/>
              </a:defRPr>
            </a:lvl1pPr>
          </a:lstStyle>
          <a:p>
            <a:r>
              <a:rPr lang="en-US" smtClean="0">
                <a:solidFill>
                  <a:prstClr val="black">
                    <a:tint val="75000"/>
                  </a:prstClr>
                </a:solidFill>
              </a:rPr>
              <a:t>Marketplace for Immigrant Families</a:t>
            </a:r>
            <a:endParaRPr lang="en-US" dirty="0">
              <a:solidFill>
                <a:prstClr val="black">
                  <a:tint val="75000"/>
                </a:prstClr>
              </a:solidFill>
            </a:endParaRPr>
          </a:p>
        </p:txBody>
      </p:sp>
      <p:sp>
        <p:nvSpPr>
          <p:cNvPr id="8" name="Slide Number Placeholder 5"/>
          <p:cNvSpPr>
            <a:spLocks noGrp="1"/>
          </p:cNvSpPr>
          <p:nvPr>
            <p:ph type="sldNum" sz="quarter" idx="12"/>
          </p:nvPr>
        </p:nvSpPr>
        <p:spPr>
          <a:xfrm>
            <a:off x="6553200" y="6356350"/>
            <a:ext cx="2133600" cy="365125"/>
          </a:xfrm>
        </p:spPr>
        <p:txBody>
          <a:bodyPr/>
          <a:lstStyle>
            <a:lvl1pPr algn="r">
              <a:defRPr>
                <a:latin typeface="+mj-lt"/>
              </a:defRPr>
            </a:lvl1pPr>
          </a:lstStyle>
          <a:p>
            <a:fld id="{4C7DC1E6-81B2-456F-AAD5-518541D82B0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9630851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08 Layou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342900" marR="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lvl1pPr>
            <a:lvl2pPr marL="628650" marR="0" indent="-287338" algn="l" defTabSz="914400" rtl="0" eaLnBrk="1" fontAlgn="auto" latinLnBrk="0" hangingPunct="1">
              <a:lnSpc>
                <a:spcPct val="100000"/>
              </a:lnSpc>
              <a:spcBef>
                <a:spcPct val="20000"/>
              </a:spcBef>
              <a:spcAft>
                <a:spcPts val="0"/>
              </a:spcAft>
              <a:buClrTx/>
              <a:buSzTx/>
              <a:buFont typeface="Arial" pitchFamily="34" charset="0"/>
              <a:buChar char="•"/>
              <a:tabLst/>
              <a:defRPr/>
            </a:lvl2pPr>
            <a:lvl3pPr marL="969963" marR="0"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lvl3pPr>
            <a:lvl4pPr marL="1258888" marR="0"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lvl4pPr>
            <a:lvl5pPr marL="1543050" marR="0"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lvl5p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Click to edit Master text styles</a:t>
            </a:r>
          </a:p>
          <a:p>
            <a:pPr marL="628650" marR="0" lvl="1" indent="-287338"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Second level</a:t>
            </a:r>
          </a:p>
          <a:p>
            <a:pPr marL="969963" marR="0" lvl="2"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pPr>
            <a:r>
              <a:rPr kumimoji="0" lang="en-US" sz="2000" b="0" i="0" u="none" strike="noStrike" kern="1200" cap="none" spc="0" normalizeH="0" baseline="0" noProof="0" dirty="0" smtClean="0">
                <a:ln>
                  <a:noFill/>
                </a:ln>
                <a:solidFill>
                  <a:prstClr val="black"/>
                </a:solidFill>
                <a:effectLst/>
                <a:uLnTx/>
                <a:uFillTx/>
                <a:latin typeface="+mn-lt"/>
                <a:ea typeface="+mn-ea"/>
                <a:cs typeface="+mn-cs"/>
              </a:rPr>
              <a:t>Third level</a:t>
            </a:r>
          </a:p>
          <a:p>
            <a:pPr marL="1258888" marR="0" lvl="3"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Fourth level</a:t>
            </a:r>
          </a:p>
          <a:p>
            <a:pPr marL="1543050" marR="0" lvl="4"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Fifth level</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p:txBody>
      </p:sp>
      <p:sp>
        <p:nvSpPr>
          <p:cNvPr id="7" name="Title 1"/>
          <p:cNvSpPr txBox="1">
            <a:spLocks/>
          </p:cNvSpPr>
          <p:nvPr userDrawn="1"/>
        </p:nvSpPr>
        <p:spPr>
          <a:xfrm>
            <a:off x="0" y="-28738"/>
            <a:ext cx="9144000" cy="11430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lvl1pPr indent="0" algn="ctr" defTabSz="914400" rtl="0" eaLnBrk="1" latinLnBrk="0" hangingPunct="1">
              <a:spcBef>
                <a:spcPts val="0"/>
              </a:spcBef>
              <a:buNone/>
              <a:defRPr sz="4400" b="1" kern="1200">
                <a:solidFill>
                  <a:schemeClr val="tx1"/>
                </a:solidFill>
                <a:latin typeface="+mj-lt"/>
                <a:ea typeface="+mj-ea"/>
                <a:cs typeface="+mj-cs"/>
              </a:defRPr>
            </a:lvl1pPr>
          </a:lstStyle>
          <a:p>
            <a:pPr>
              <a:defRPr/>
            </a:pPr>
            <a:endParaRPr lang="en-US" sz="3600" dirty="0">
              <a:solidFill>
                <a:sysClr val="windowText" lastClr="000000"/>
              </a:solidFill>
            </a:endParaRPr>
          </a:p>
        </p:txBody>
      </p:sp>
      <p:sp>
        <p:nvSpPr>
          <p:cNvPr id="11" name="Title 1"/>
          <p:cNvSpPr>
            <a:spLocks noGrp="1"/>
          </p:cNvSpPr>
          <p:nvPr>
            <p:ph type="title"/>
          </p:nvPr>
        </p:nvSpPr>
        <p:spPr>
          <a:xfrm>
            <a:off x="457200" y="274638"/>
            <a:ext cx="8229600" cy="868362"/>
          </a:xfrm>
        </p:spPr>
        <p:txBody>
          <a:bodyPr>
            <a:normAutofit/>
          </a:bodyPr>
          <a:lstStyle>
            <a:lvl1pPr>
              <a:defRPr sz="3600" b="1" baseline="0"/>
            </a:lvl1pPr>
          </a:lstStyle>
          <a:p>
            <a:r>
              <a:rPr lang="en-US" dirty="0" smtClean="0"/>
              <a:t>Click to edit Master title style</a:t>
            </a:r>
            <a:endParaRPr lang="en-US" dirty="0"/>
          </a:p>
        </p:txBody>
      </p:sp>
      <p:sp>
        <p:nvSpPr>
          <p:cNvPr id="12" name="Date Placeholder 3"/>
          <p:cNvSpPr>
            <a:spLocks noGrp="1"/>
          </p:cNvSpPr>
          <p:nvPr>
            <p:ph type="dt" sz="half" idx="2"/>
          </p:nvPr>
        </p:nvSpPr>
        <p:spPr>
          <a:xfrm>
            <a:off x="457200" y="6474728"/>
            <a:ext cx="2133600" cy="365125"/>
          </a:xfrm>
          <a:prstGeom prst="rect">
            <a:avLst/>
          </a:prstGeom>
        </p:spPr>
        <p:txBody>
          <a:bodyPr vert="horz" lIns="91440" tIns="45720" rIns="91440" bIns="45720" rtlCol="0" anchor="ctr"/>
          <a:lstStyle>
            <a:lvl1pPr algn="l">
              <a:defRPr sz="1200">
                <a:solidFill>
                  <a:schemeClr val="tx1"/>
                </a:solidFill>
              </a:defRPr>
            </a:lvl1pPr>
          </a:lstStyle>
          <a:p>
            <a:r>
              <a:rPr lang="en-US" smtClean="0"/>
              <a:t>October 2016</a:t>
            </a:r>
            <a:endParaRPr lang="en-US" dirty="0"/>
          </a:p>
        </p:txBody>
      </p:sp>
      <p:sp>
        <p:nvSpPr>
          <p:cNvPr id="13" name="Footer Placeholder 4"/>
          <p:cNvSpPr>
            <a:spLocks noGrp="1"/>
          </p:cNvSpPr>
          <p:nvPr>
            <p:ph type="ftr" sz="quarter" idx="3"/>
          </p:nvPr>
        </p:nvSpPr>
        <p:spPr>
          <a:xfrm>
            <a:off x="2590800" y="6474728"/>
            <a:ext cx="3962400" cy="365125"/>
          </a:xfrm>
          <a:prstGeom prst="rect">
            <a:avLst/>
          </a:prstGeom>
        </p:spPr>
        <p:txBody>
          <a:bodyPr vert="horz" lIns="91440" tIns="45720" rIns="91440" bIns="45720" rtlCol="0" anchor="ctr"/>
          <a:lstStyle>
            <a:lvl1pPr algn="ctr">
              <a:defRPr sz="1200">
                <a:solidFill>
                  <a:schemeClr val="tx1"/>
                </a:solidFill>
              </a:defRPr>
            </a:lvl1pPr>
          </a:lstStyle>
          <a:p>
            <a:r>
              <a:rPr lang="en-US" smtClean="0"/>
              <a:t>Marketplace for Immigrant Families</a:t>
            </a:r>
            <a:endParaRPr lang="en-US" dirty="0"/>
          </a:p>
        </p:txBody>
      </p:sp>
      <p:sp>
        <p:nvSpPr>
          <p:cNvPr id="14" name="Slide Number Placeholder 5"/>
          <p:cNvSpPr>
            <a:spLocks noGrp="1"/>
          </p:cNvSpPr>
          <p:nvPr>
            <p:ph type="sldNum" sz="quarter" idx="4"/>
          </p:nvPr>
        </p:nvSpPr>
        <p:spPr>
          <a:xfrm>
            <a:off x="6553200" y="6474728"/>
            <a:ext cx="2133600" cy="365125"/>
          </a:xfrm>
          <a:prstGeom prst="rect">
            <a:avLst/>
          </a:prstGeom>
        </p:spPr>
        <p:txBody>
          <a:bodyPr vert="horz" lIns="91440" tIns="45720" rIns="91440" bIns="45720" rtlCol="0" anchor="ctr"/>
          <a:lstStyle>
            <a:lvl1pPr algn="r">
              <a:defRPr sz="1200">
                <a:solidFill>
                  <a:schemeClr val="tx1"/>
                </a:solidFill>
              </a:defRPr>
            </a:lvl1pPr>
          </a:lstStyle>
          <a:p>
            <a:fld id="{5DE633A9-8C9D-47FA-A2EC-4DD58A842666}" type="slidenum">
              <a:rPr lang="en-US" smtClean="0"/>
              <a:pPr/>
              <a:t>‹#›</a:t>
            </a:fld>
            <a:endParaRPr lang="en-US" dirty="0"/>
          </a:p>
        </p:txBody>
      </p:sp>
    </p:spTree>
    <p:extLst>
      <p:ext uri="{BB962C8B-B14F-4D97-AF65-F5344CB8AC3E}">
        <p14:creationId xmlns:p14="http://schemas.microsoft.com/office/powerpoint/2010/main" val="3437710208"/>
      </p:ext>
    </p:extLst>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508 Layou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342900" marR="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lvl1pPr>
            <a:lvl2pPr marL="628650" marR="0" indent="-287338" algn="l" defTabSz="914400" rtl="0" eaLnBrk="1" fontAlgn="auto" latinLnBrk="0" hangingPunct="1">
              <a:lnSpc>
                <a:spcPct val="100000"/>
              </a:lnSpc>
              <a:spcBef>
                <a:spcPct val="20000"/>
              </a:spcBef>
              <a:spcAft>
                <a:spcPts val="0"/>
              </a:spcAft>
              <a:buClrTx/>
              <a:buSzTx/>
              <a:buFont typeface="Arial" pitchFamily="34" charset="0"/>
              <a:buChar char="•"/>
              <a:tabLst/>
              <a:defRPr/>
            </a:lvl2pPr>
            <a:lvl3pPr marL="969963" marR="0"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lvl3pPr>
            <a:lvl4pPr marL="1258888" marR="0"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lvl4pPr>
            <a:lvl5pPr marL="1543050" marR="0"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lvl5p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Click to edit Master text styles</a:t>
            </a:r>
          </a:p>
          <a:p>
            <a:pPr marL="628650" marR="0" lvl="1" indent="-287338"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Second level</a:t>
            </a:r>
          </a:p>
          <a:p>
            <a:pPr marL="969963" marR="0" lvl="2"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pPr>
            <a:r>
              <a:rPr kumimoji="0" lang="en-US" sz="2000" b="0" i="0" u="none" strike="noStrike" kern="1200" cap="none" spc="0" normalizeH="0" baseline="0" noProof="0" dirty="0" smtClean="0">
                <a:ln>
                  <a:noFill/>
                </a:ln>
                <a:solidFill>
                  <a:prstClr val="black"/>
                </a:solidFill>
                <a:effectLst/>
                <a:uLnTx/>
                <a:uFillTx/>
                <a:latin typeface="+mn-lt"/>
                <a:ea typeface="+mn-ea"/>
                <a:cs typeface="+mn-cs"/>
              </a:rPr>
              <a:t>Third level</a:t>
            </a:r>
          </a:p>
          <a:p>
            <a:pPr marL="1258888" marR="0" lvl="3"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Fourth level</a:t>
            </a:r>
          </a:p>
          <a:p>
            <a:pPr marL="1543050" marR="0" lvl="4"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Fifth level</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p:txBody>
      </p:sp>
      <p:sp>
        <p:nvSpPr>
          <p:cNvPr id="7" name="Title 1"/>
          <p:cNvSpPr txBox="1">
            <a:spLocks/>
          </p:cNvSpPr>
          <p:nvPr userDrawn="1"/>
        </p:nvSpPr>
        <p:spPr>
          <a:xfrm>
            <a:off x="0" y="-28738"/>
            <a:ext cx="9144000" cy="11430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lvl1pPr indent="0" algn="ctr" defTabSz="914400" rtl="0" eaLnBrk="1" latinLnBrk="0" hangingPunct="1">
              <a:spcBef>
                <a:spcPts val="0"/>
              </a:spcBef>
              <a:buNone/>
              <a:defRPr sz="4400" b="1" kern="1200">
                <a:solidFill>
                  <a:schemeClr val="tx1"/>
                </a:solidFill>
                <a:latin typeface="+mj-lt"/>
                <a:ea typeface="+mj-ea"/>
                <a:cs typeface="+mj-cs"/>
              </a:defRPr>
            </a:lvl1pPr>
          </a:lstStyle>
          <a:p>
            <a:pPr>
              <a:defRPr/>
            </a:pPr>
            <a:endParaRPr lang="en-US" sz="3600" dirty="0">
              <a:solidFill>
                <a:sysClr val="windowText" lastClr="000000"/>
              </a:solidFill>
            </a:endParaRPr>
          </a:p>
        </p:txBody>
      </p:sp>
      <p:sp>
        <p:nvSpPr>
          <p:cNvPr id="11" name="Title 1"/>
          <p:cNvSpPr>
            <a:spLocks noGrp="1"/>
          </p:cNvSpPr>
          <p:nvPr>
            <p:ph type="title"/>
          </p:nvPr>
        </p:nvSpPr>
        <p:spPr>
          <a:xfrm>
            <a:off x="457200" y="274638"/>
            <a:ext cx="8229600" cy="868362"/>
          </a:xfrm>
        </p:spPr>
        <p:txBody>
          <a:bodyPr>
            <a:normAutofit/>
          </a:bodyPr>
          <a:lstStyle>
            <a:lvl1pPr>
              <a:defRPr sz="3600" b="1" baseline="0"/>
            </a:lvl1pPr>
          </a:lstStyle>
          <a:p>
            <a:r>
              <a:rPr lang="en-US" dirty="0" smtClean="0"/>
              <a:t>Click to edit Master title style</a:t>
            </a:r>
            <a:endParaRPr lang="en-US" dirty="0"/>
          </a:p>
        </p:txBody>
      </p:sp>
      <p:sp>
        <p:nvSpPr>
          <p:cNvPr id="12" name="Date Placeholder 3"/>
          <p:cNvSpPr>
            <a:spLocks noGrp="1"/>
          </p:cNvSpPr>
          <p:nvPr>
            <p:ph type="dt" sz="half" idx="2"/>
          </p:nvPr>
        </p:nvSpPr>
        <p:spPr>
          <a:xfrm>
            <a:off x="457200" y="6474728"/>
            <a:ext cx="2133600" cy="365125"/>
          </a:xfrm>
          <a:prstGeom prst="rect">
            <a:avLst/>
          </a:prstGeom>
        </p:spPr>
        <p:txBody>
          <a:bodyPr vert="horz" lIns="91440" tIns="45720" rIns="91440" bIns="45720" rtlCol="0" anchor="ctr"/>
          <a:lstStyle>
            <a:lvl1pPr algn="l">
              <a:defRPr sz="1200">
                <a:solidFill>
                  <a:schemeClr val="tx1"/>
                </a:solidFill>
              </a:defRPr>
            </a:lvl1pPr>
          </a:lstStyle>
          <a:p>
            <a:r>
              <a:rPr lang="en-US" smtClean="0">
                <a:solidFill>
                  <a:prstClr val="black"/>
                </a:solidFill>
              </a:rPr>
              <a:t>October 2016</a:t>
            </a:r>
            <a:endParaRPr lang="en-US" dirty="0">
              <a:solidFill>
                <a:prstClr val="black"/>
              </a:solidFill>
            </a:endParaRPr>
          </a:p>
        </p:txBody>
      </p:sp>
      <p:sp>
        <p:nvSpPr>
          <p:cNvPr id="13" name="Footer Placeholder 4"/>
          <p:cNvSpPr>
            <a:spLocks noGrp="1"/>
          </p:cNvSpPr>
          <p:nvPr>
            <p:ph type="ftr" sz="quarter" idx="3"/>
          </p:nvPr>
        </p:nvSpPr>
        <p:spPr>
          <a:xfrm>
            <a:off x="2590800" y="6474728"/>
            <a:ext cx="3962400" cy="365125"/>
          </a:xfrm>
          <a:prstGeom prst="rect">
            <a:avLst/>
          </a:prstGeom>
        </p:spPr>
        <p:txBody>
          <a:bodyPr vert="horz" lIns="91440" tIns="45720" rIns="91440" bIns="45720" rtlCol="0" anchor="ctr"/>
          <a:lstStyle>
            <a:lvl1pPr algn="ctr">
              <a:defRPr sz="1200">
                <a:solidFill>
                  <a:schemeClr val="tx1"/>
                </a:solidFill>
              </a:defRPr>
            </a:lvl1pPr>
          </a:lstStyle>
          <a:p>
            <a:r>
              <a:rPr lang="en-US" smtClean="0">
                <a:solidFill>
                  <a:prstClr val="black"/>
                </a:solidFill>
              </a:rPr>
              <a:t>Marketplace for Immigrant Families</a:t>
            </a:r>
            <a:endParaRPr lang="en-US" dirty="0">
              <a:solidFill>
                <a:prstClr val="black"/>
              </a:solidFill>
            </a:endParaRPr>
          </a:p>
        </p:txBody>
      </p:sp>
      <p:sp>
        <p:nvSpPr>
          <p:cNvPr id="14" name="Slide Number Placeholder 5"/>
          <p:cNvSpPr>
            <a:spLocks noGrp="1"/>
          </p:cNvSpPr>
          <p:nvPr>
            <p:ph type="sldNum" sz="quarter" idx="4"/>
          </p:nvPr>
        </p:nvSpPr>
        <p:spPr>
          <a:xfrm>
            <a:off x="6553200" y="6474728"/>
            <a:ext cx="2133600" cy="365125"/>
          </a:xfrm>
          <a:prstGeom prst="rect">
            <a:avLst/>
          </a:prstGeom>
        </p:spPr>
        <p:txBody>
          <a:bodyPr vert="horz" lIns="91440" tIns="45720" rIns="91440" bIns="45720" rtlCol="0" anchor="ctr"/>
          <a:lstStyle>
            <a:lvl1pPr algn="r">
              <a:defRPr sz="1200">
                <a:solidFill>
                  <a:schemeClr val="tx1"/>
                </a:solidFill>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424834980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5" Type="http://schemas.openxmlformats.org/officeDocument/2006/relationships/theme" Target="../theme/theme2.xml"/><Relationship Id="rId4"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3.xml"/><Relationship Id="rId1"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26" Type="http://schemas.openxmlformats.org/officeDocument/2006/relationships/theme" Target="../theme/theme4.xml"/><Relationship Id="rId3" Type="http://schemas.openxmlformats.org/officeDocument/2006/relationships/slideLayout" Target="../slideLayouts/slideLayout16.xml"/><Relationship Id="rId21" Type="http://schemas.openxmlformats.org/officeDocument/2006/relationships/slideLayout" Target="../slideLayouts/slideLayout34.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5" Type="http://schemas.openxmlformats.org/officeDocument/2006/relationships/slideLayout" Target="../slideLayouts/slideLayout38.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24" Type="http://schemas.openxmlformats.org/officeDocument/2006/relationships/slideLayout" Target="../slideLayouts/slideLayout37.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23" Type="http://schemas.openxmlformats.org/officeDocument/2006/relationships/slideLayout" Target="../slideLayouts/slideLayout36.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slideLayout" Target="../slideLayouts/slideLayout3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 Type="http://schemas.openxmlformats.org/officeDocument/2006/relationships/slideLayout" Target="../slideLayouts/slideLayout41.xml"/><Relationship Id="rId21" Type="http://schemas.openxmlformats.org/officeDocument/2006/relationships/slideLayout" Target="../slideLayouts/slideLayout59.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18" Type="http://schemas.openxmlformats.org/officeDocument/2006/relationships/slideLayout" Target="../slideLayouts/slideLayout82.xml"/><Relationship Id="rId26" Type="http://schemas.openxmlformats.org/officeDocument/2006/relationships/slideLayout" Target="../slideLayouts/slideLayout90.xml"/><Relationship Id="rId3" Type="http://schemas.openxmlformats.org/officeDocument/2006/relationships/slideLayout" Target="../slideLayouts/slideLayout67.xml"/><Relationship Id="rId21" Type="http://schemas.openxmlformats.org/officeDocument/2006/relationships/slideLayout" Target="../slideLayouts/slideLayout85.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5" Type="http://schemas.openxmlformats.org/officeDocument/2006/relationships/slideLayout" Target="../slideLayouts/slideLayout89.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24" Type="http://schemas.openxmlformats.org/officeDocument/2006/relationships/slideLayout" Target="../slideLayouts/slideLayout88.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slideLayout" Target="../slideLayouts/slideLayout87.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0" y="0"/>
            <a:ext cx="9144000" cy="14478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p>
            <a:r>
              <a:rPr lang="en-US" dirty="0" smtClean="0"/>
              <a:t>Click to edit Master title style</a:t>
            </a:r>
            <a:endParaRPr lang="en-US" dirty="0"/>
          </a:p>
        </p:txBody>
      </p:sp>
      <p:sp>
        <p:nvSpPr>
          <p:cNvPr id="5" name="Date Placeholder 3"/>
          <p:cNvSpPr>
            <a:spLocks noGrp="1"/>
          </p:cNvSpPr>
          <p:nvPr>
            <p:ph type="dt" sz="half" idx="2"/>
          </p:nvPr>
        </p:nvSpPr>
        <p:spPr>
          <a:xfrm>
            <a:off x="609600" y="6340475"/>
            <a:ext cx="2133600" cy="365125"/>
          </a:xfrm>
          <a:prstGeom prst="rect">
            <a:avLst/>
          </a:prstGeom>
        </p:spPr>
        <p:txBody>
          <a:bodyPr vert="horz" lIns="91440" tIns="45720" rIns="91440" bIns="45720" rtlCol="0" anchor="ctr"/>
          <a:lstStyle>
            <a:lvl1pPr algn="l">
              <a:defRPr sz="1200" dirty="0">
                <a:solidFill>
                  <a:schemeClr val="tx1"/>
                </a:solidFill>
                <a:latin typeface="+mj-lt"/>
              </a:defRPr>
            </a:lvl1pPr>
          </a:lstStyle>
          <a:p>
            <a:r>
              <a:rPr lang="en-US" smtClean="0">
                <a:solidFill>
                  <a:prstClr val="black"/>
                </a:solidFill>
              </a:rPr>
              <a:t>October 2016</a:t>
            </a:r>
            <a:endParaRPr lang="en-US" dirty="0">
              <a:solidFill>
                <a:prstClr val="black"/>
              </a:solidFill>
            </a:endParaRPr>
          </a:p>
        </p:txBody>
      </p:sp>
      <p:sp>
        <p:nvSpPr>
          <p:cNvPr id="6" name="Footer Placeholder 4"/>
          <p:cNvSpPr>
            <a:spLocks noGrp="1"/>
          </p:cNvSpPr>
          <p:nvPr>
            <p:ph type="ftr" sz="quarter" idx="3"/>
          </p:nvPr>
        </p:nvSpPr>
        <p:spPr>
          <a:xfrm>
            <a:off x="3276600" y="6340475"/>
            <a:ext cx="2895600" cy="365125"/>
          </a:xfrm>
          <a:prstGeom prst="rect">
            <a:avLst/>
          </a:prstGeom>
        </p:spPr>
        <p:txBody>
          <a:bodyPr vert="horz" lIns="91440" tIns="45720" rIns="91440" bIns="45720" rtlCol="0" anchor="ctr"/>
          <a:lstStyle>
            <a:lvl1pPr algn="ctr">
              <a:defRPr sz="1200" dirty="0">
                <a:solidFill>
                  <a:schemeClr val="tx1"/>
                </a:solidFill>
                <a:latin typeface="+mj-lt"/>
              </a:defRPr>
            </a:lvl1pPr>
          </a:lstStyle>
          <a:p>
            <a:r>
              <a:rPr lang="en-US" smtClean="0">
                <a:solidFill>
                  <a:prstClr val="black"/>
                </a:solidFill>
              </a:rPr>
              <a:t>Marketplace for Immigrant Families</a:t>
            </a:r>
            <a:endParaRPr lang="en-US" dirty="0">
              <a:solidFill>
                <a:prstClr val="black"/>
              </a:solidFill>
            </a:endParaRPr>
          </a:p>
        </p:txBody>
      </p:sp>
      <p:sp>
        <p:nvSpPr>
          <p:cNvPr id="8" name="Slide Number Placeholder 5"/>
          <p:cNvSpPr>
            <a:spLocks noGrp="1"/>
          </p:cNvSpPr>
          <p:nvPr>
            <p:ph type="sldNum" sz="quarter" idx="4"/>
          </p:nvPr>
        </p:nvSpPr>
        <p:spPr>
          <a:xfrm>
            <a:off x="6553200" y="6340475"/>
            <a:ext cx="2133600" cy="365125"/>
          </a:xfrm>
          <a:prstGeom prst="rect">
            <a:avLst/>
          </a:prstGeom>
        </p:spPr>
        <p:txBody>
          <a:bodyPr vert="horz" lIns="91440" tIns="45720" rIns="91440" bIns="45720" rtlCol="0" anchor="ctr"/>
          <a:lstStyle>
            <a:lvl1pPr algn="r">
              <a:defRPr sz="1200">
                <a:solidFill>
                  <a:schemeClr val="tx1"/>
                </a:solidFill>
                <a:latin typeface="+mj-lt"/>
              </a:defRPr>
            </a:lvl1pPr>
          </a:lstStyle>
          <a:p>
            <a:fld id="{1C46BBB4-4880-424C-B72C-F05E7E85480B}"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3393495282"/>
      </p:ext>
    </p:extLst>
  </p:cSld>
  <p:clrMap bg1="lt1" tx1="dk1" bg2="lt2" tx2="dk2" accent1="accent1" accent2="accent2" accent3="accent3" accent4="accent4" accent5="accent5" accent6="accent6" hlink="hlink" folHlink="folHlink"/>
  <p:sldLayoutIdLst>
    <p:sldLayoutId id="2147483752" r:id="rId1"/>
    <p:sldLayoutId id="2147483757" r:id="rId2"/>
    <p:sldLayoutId id="2147483782" r:id="rId3"/>
    <p:sldLayoutId id="2147483919" r:id="rId4"/>
    <p:sldLayoutId id="2147483788" r:id="rId5"/>
    <p:sldLayoutId id="2147483804" r:id="rId6"/>
    <p:sldLayoutId id="2147483807" r:id="rId7"/>
    <p:sldLayoutId id="2147483810" r:id="rId8"/>
  </p:sldLayoutIdLst>
  <p:timing>
    <p:tnLst>
      <p:par>
        <p:cTn id="1" dur="indefinite" restart="never" nodeType="tmRoot"/>
      </p:par>
    </p:tnLst>
  </p:timing>
  <p:hf hdr="0"/>
  <p:txStyles>
    <p:titleStyle>
      <a:lvl1pPr indent="0" algn="ctr" defTabSz="914400" rtl="0" eaLnBrk="1" latinLnBrk="0" hangingPunct="1">
        <a:spcBef>
          <a:spcPts val="0"/>
        </a:spcBef>
        <a:buNone/>
        <a:defRPr sz="4400" b="1" i="0" u="none"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Wingdings" panose="05000000000000000000" pitchFamily="2" charset="2"/>
        <a:buChar char="§"/>
        <a:defRPr sz="2800" kern="1200">
          <a:solidFill>
            <a:schemeClr val="tx1"/>
          </a:solidFill>
          <a:latin typeface="+mj-lt"/>
          <a:ea typeface="+mn-ea"/>
          <a:cs typeface="+mn-cs"/>
        </a:defRPr>
      </a:lvl1pPr>
      <a:lvl2pPr marL="628650" indent="-287338"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969963" indent="-341313" algn="l" defTabSz="914400" rtl="0" eaLnBrk="1" latinLnBrk="0" hangingPunct="1">
        <a:spcBef>
          <a:spcPct val="20000"/>
        </a:spcBef>
        <a:buSzPct val="50000"/>
        <a:buFont typeface="Wingdings" panose="05000000000000000000" pitchFamily="2" charset="2"/>
        <a:buChar char="q"/>
        <a:defRPr sz="2000" kern="1200">
          <a:solidFill>
            <a:schemeClr val="tx1"/>
          </a:solidFill>
          <a:latin typeface="+mj-lt"/>
          <a:ea typeface="+mn-ea"/>
          <a:cs typeface="+mn-cs"/>
        </a:defRPr>
      </a:lvl3pPr>
      <a:lvl4pPr marL="1258888" indent="-288925" algn="l" defTabSz="914400" rtl="0" eaLnBrk="1" latinLnBrk="0" hangingPunct="1">
        <a:spcBef>
          <a:spcPct val="20000"/>
        </a:spcBef>
        <a:buFont typeface="Courier New" panose="02070309020205020404" pitchFamily="49" charset="0"/>
        <a:buChar char="o"/>
        <a:defRPr sz="1800" kern="1200">
          <a:solidFill>
            <a:schemeClr val="tx1"/>
          </a:solidFill>
          <a:latin typeface="+mj-lt"/>
          <a:ea typeface="+mn-ea"/>
          <a:cs typeface="+mn-cs"/>
        </a:defRPr>
      </a:lvl4pPr>
      <a:lvl5pPr marL="1543050" indent="-287338" algn="l" defTabSz="914400" rtl="0" eaLnBrk="1" latinLnBrk="0" hangingPunct="1">
        <a:spcBef>
          <a:spcPct val="20000"/>
        </a:spcBef>
        <a:buFont typeface="Calibri" panose="020F0502020204030204" pitchFamily="34" charset="0"/>
        <a:buChar char="–"/>
        <a:defRPr sz="18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Click to edit Master text styles</a:t>
            </a:r>
          </a:p>
          <a:p>
            <a:pPr marL="628650" marR="0" lvl="1" indent="-287338"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Second level</a:t>
            </a:r>
          </a:p>
          <a:p>
            <a:pPr marL="969963" marR="0" lvl="2"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pPr>
            <a:r>
              <a:rPr kumimoji="0" lang="en-US" sz="2000" b="0" i="0" u="none" strike="noStrike" kern="1200" cap="none" spc="0" normalizeH="0" baseline="0" noProof="0" dirty="0" smtClean="0">
                <a:ln>
                  <a:noFill/>
                </a:ln>
                <a:solidFill>
                  <a:prstClr val="black"/>
                </a:solidFill>
                <a:effectLst/>
                <a:uLnTx/>
                <a:uFillTx/>
                <a:latin typeface="+mn-lt"/>
                <a:ea typeface="+mn-ea"/>
                <a:cs typeface="+mn-cs"/>
              </a:rPr>
              <a:t>Third level</a:t>
            </a:r>
          </a:p>
          <a:p>
            <a:pPr marL="1258888" marR="0" lvl="3"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Fourth level</a:t>
            </a:r>
          </a:p>
          <a:p>
            <a:pPr marL="1543050" marR="0" lvl="4"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Fifth level</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p:txBody>
      </p:sp>
      <p:sp>
        <p:nvSpPr>
          <p:cNvPr id="7" name="Date Placeholder 3"/>
          <p:cNvSpPr>
            <a:spLocks noGrp="1"/>
          </p:cNvSpPr>
          <p:nvPr>
            <p:ph type="dt" sz="half" idx="2"/>
          </p:nvPr>
        </p:nvSpPr>
        <p:spPr>
          <a:xfrm>
            <a:off x="457200" y="6340475"/>
            <a:ext cx="2133600" cy="365125"/>
          </a:xfrm>
          <a:prstGeom prst="rect">
            <a:avLst/>
          </a:prstGeom>
        </p:spPr>
        <p:txBody>
          <a:bodyPr vert="horz" lIns="91440" tIns="45720" rIns="91440" bIns="45720" rtlCol="0" anchor="ctr"/>
          <a:lstStyle>
            <a:lvl1pPr algn="l">
              <a:defRPr sz="1200">
                <a:solidFill>
                  <a:schemeClr val="tx1"/>
                </a:solidFill>
              </a:defRPr>
            </a:lvl1pPr>
          </a:lstStyle>
          <a:p>
            <a:r>
              <a:rPr lang="en-US" smtClean="0">
                <a:solidFill>
                  <a:prstClr val="black"/>
                </a:solidFill>
              </a:rPr>
              <a:t>October 2016</a:t>
            </a:r>
            <a:endParaRPr lang="en-US" dirty="0">
              <a:solidFill>
                <a:prstClr val="black"/>
              </a:solidFill>
            </a:endParaRPr>
          </a:p>
        </p:txBody>
      </p:sp>
      <p:sp>
        <p:nvSpPr>
          <p:cNvPr id="8" name="Footer Placeholder 4"/>
          <p:cNvSpPr>
            <a:spLocks noGrp="1"/>
          </p:cNvSpPr>
          <p:nvPr>
            <p:ph type="ftr" sz="quarter" idx="3"/>
          </p:nvPr>
        </p:nvSpPr>
        <p:spPr>
          <a:xfrm>
            <a:off x="2590800" y="6340475"/>
            <a:ext cx="3962400" cy="365125"/>
          </a:xfrm>
          <a:prstGeom prst="rect">
            <a:avLst/>
          </a:prstGeom>
        </p:spPr>
        <p:txBody>
          <a:bodyPr vert="horz" lIns="91440" tIns="45720" rIns="91440" bIns="45720" rtlCol="0" anchor="ctr"/>
          <a:lstStyle>
            <a:lvl1pPr algn="ctr">
              <a:defRPr sz="1200">
                <a:solidFill>
                  <a:schemeClr val="tx1"/>
                </a:solidFill>
              </a:defRPr>
            </a:lvl1pPr>
          </a:lstStyle>
          <a:p>
            <a:r>
              <a:rPr lang="en-US" smtClean="0">
                <a:solidFill>
                  <a:prstClr val="black"/>
                </a:solidFill>
              </a:rPr>
              <a:t>Marketplace for Immigrant Families</a:t>
            </a:r>
            <a:endParaRPr lang="en-US" dirty="0">
              <a:solidFill>
                <a:prstClr val="black"/>
              </a:solidFill>
            </a:endParaRPr>
          </a:p>
        </p:txBody>
      </p:sp>
      <p:sp>
        <p:nvSpPr>
          <p:cNvPr id="9" name="Slide Number Placeholder 5"/>
          <p:cNvSpPr>
            <a:spLocks noGrp="1"/>
          </p:cNvSpPr>
          <p:nvPr>
            <p:ph type="sldNum" sz="quarter" idx="4"/>
          </p:nvPr>
        </p:nvSpPr>
        <p:spPr>
          <a:xfrm>
            <a:off x="6553200" y="6340475"/>
            <a:ext cx="2133600" cy="365125"/>
          </a:xfrm>
          <a:prstGeom prst="rect">
            <a:avLst/>
          </a:prstGeom>
        </p:spPr>
        <p:txBody>
          <a:bodyPr vert="horz" lIns="91440" tIns="45720" rIns="91440" bIns="45720" rtlCol="0" anchor="ctr"/>
          <a:lstStyle>
            <a:lvl1pPr algn="r">
              <a:defRPr sz="1200">
                <a:solidFill>
                  <a:schemeClr val="tx1"/>
                </a:solidFill>
              </a:defRPr>
            </a:lvl1pPr>
          </a:lstStyle>
          <a:p>
            <a:fld id="{78C0CC3C-85F1-4D86-9B70-8D9F8B17F046}" type="slidenum">
              <a:rPr lang="en-US" smtClean="0">
                <a:solidFill>
                  <a:prstClr val="black"/>
                </a:solidFill>
              </a:rPr>
              <a:pPr/>
              <a:t>‹#›</a:t>
            </a:fld>
            <a:endParaRPr lang="en-US" dirty="0">
              <a:solidFill>
                <a:prstClr val="black"/>
              </a:solidFill>
            </a:endParaRPr>
          </a:p>
        </p:txBody>
      </p:sp>
    </p:spTree>
    <p:extLst>
      <p:ext uri="{BB962C8B-B14F-4D97-AF65-F5344CB8AC3E}">
        <p14:creationId xmlns:p14="http://schemas.microsoft.com/office/powerpoint/2010/main" val="330841286"/>
      </p:ext>
    </p:extLst>
  </p:cSld>
  <p:clrMap bg1="lt1" tx1="dk1" bg2="lt2" tx2="dk2" accent1="accent1" accent2="accent2" accent3="accent3" accent4="accent4" accent5="accent5" accent6="accent6" hlink="hlink" folHlink="folHlink"/>
  <p:sldLayoutIdLst>
    <p:sldLayoutId id="2147483778" r:id="rId1"/>
    <p:sldLayoutId id="2147483785" r:id="rId2"/>
    <p:sldLayoutId id="2147483783" r:id="rId3"/>
    <p:sldLayoutId id="2147483784" r:id="rId4"/>
  </p:sldLayoutIdLst>
  <p:timing>
    <p:tnLst>
      <p:par>
        <p:cTn id="1" dur="indefinite" restart="never" nodeType="tmRoot"/>
      </p:par>
    </p:tnLst>
  </p:timing>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marR="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sz="3200" kern="1200">
          <a:solidFill>
            <a:schemeClr val="tx1"/>
          </a:solidFill>
          <a:latin typeface="+mn-lt"/>
          <a:ea typeface="+mn-ea"/>
          <a:cs typeface="+mn-cs"/>
        </a:defRPr>
      </a:lvl1pPr>
      <a:lvl2pPr marL="628650" marR="0" indent="-287338" algn="l" defTabSz="914400" rtl="0" eaLnBrk="1" fontAlgn="auto" latinLnBrk="0" hangingPunct="1">
        <a:lnSpc>
          <a:spcPct val="100000"/>
        </a:lnSpc>
        <a:spcBef>
          <a:spcPct val="20000"/>
        </a:spcBef>
        <a:spcAft>
          <a:spcPts val="0"/>
        </a:spcAft>
        <a:buClrTx/>
        <a:buSzTx/>
        <a:buFont typeface="Arial" pitchFamily="34" charset="0"/>
        <a:buChar char="•"/>
        <a:tabLst/>
        <a:defRPr sz="2800" kern="1200">
          <a:solidFill>
            <a:schemeClr val="tx1"/>
          </a:solidFill>
          <a:latin typeface="+mn-lt"/>
          <a:ea typeface="+mn-ea"/>
          <a:cs typeface="+mn-cs"/>
        </a:defRPr>
      </a:lvl2pPr>
      <a:lvl3pPr marL="969963" marR="0"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sz="2400" kern="1200">
          <a:solidFill>
            <a:schemeClr val="tx1"/>
          </a:solidFill>
          <a:latin typeface="+mn-lt"/>
          <a:ea typeface="+mn-ea"/>
          <a:cs typeface="+mn-cs"/>
        </a:defRPr>
      </a:lvl3pPr>
      <a:lvl4pPr marL="1258888" marR="0"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sz="2000" kern="1200">
          <a:solidFill>
            <a:schemeClr val="tx1"/>
          </a:solidFill>
          <a:latin typeface="+mn-lt"/>
          <a:ea typeface="+mn-ea"/>
          <a:cs typeface="+mn-cs"/>
        </a:defRPr>
      </a:lvl4pPr>
      <a:lvl5pPr marL="1543050" marR="0"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Click to edit Master text styles</a:t>
            </a:r>
          </a:p>
          <a:p>
            <a:pPr marL="628650" marR="0" lvl="1" indent="-287338"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Second level</a:t>
            </a:r>
          </a:p>
          <a:p>
            <a:pPr marL="969963" marR="0" lvl="2"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a:pPr>
            <a:r>
              <a:rPr kumimoji="0" lang="en-US" sz="2000" b="0" i="0" u="none" strike="noStrike" kern="1200" cap="none" spc="0" normalizeH="0" baseline="0" noProof="0" dirty="0" smtClean="0">
                <a:ln>
                  <a:noFill/>
                </a:ln>
                <a:solidFill>
                  <a:prstClr val="black"/>
                </a:solidFill>
                <a:effectLst/>
                <a:uLnTx/>
                <a:uFillTx/>
                <a:latin typeface="+mn-lt"/>
                <a:ea typeface="+mn-ea"/>
                <a:cs typeface="+mn-cs"/>
              </a:rPr>
              <a:t>Third level</a:t>
            </a:r>
          </a:p>
          <a:p>
            <a:pPr marL="1258888" marR="0" lvl="3"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Fourth level</a:t>
            </a:r>
          </a:p>
          <a:p>
            <a:pPr marL="1543050" marR="0" lvl="4"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mn-lt"/>
                <a:ea typeface="+mn-ea"/>
                <a:cs typeface="+mn-cs"/>
              </a:rPr>
              <a:t>Fifth level</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p:txBody>
      </p:sp>
      <p:pic>
        <p:nvPicPr>
          <p:cNvPr id="7"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951" y="0"/>
            <a:ext cx="9164583" cy="1140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Placeholder 1"/>
          <p:cNvSpPr>
            <a:spLocks noGrp="1"/>
          </p:cNvSpPr>
          <p:nvPr>
            <p:ph type="title"/>
          </p:nvPr>
        </p:nvSpPr>
        <p:spPr>
          <a:xfrm>
            <a:off x="578068" y="35197"/>
            <a:ext cx="8229600" cy="106943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12" name="Date Placeholder 3"/>
          <p:cNvSpPr>
            <a:spLocks noGrp="1"/>
          </p:cNvSpPr>
          <p:nvPr>
            <p:ph type="dt" sz="half" idx="2"/>
          </p:nvPr>
        </p:nvSpPr>
        <p:spPr>
          <a:xfrm>
            <a:off x="457200" y="6340475"/>
            <a:ext cx="2133600" cy="365125"/>
          </a:xfrm>
          <a:prstGeom prst="rect">
            <a:avLst/>
          </a:prstGeom>
        </p:spPr>
        <p:txBody>
          <a:bodyPr vert="horz" lIns="91440" tIns="45720" rIns="91440" bIns="45720" rtlCol="0" anchor="ctr"/>
          <a:lstStyle>
            <a:lvl1pPr algn="l">
              <a:defRPr sz="1200">
                <a:solidFill>
                  <a:schemeClr val="tx1"/>
                </a:solidFill>
              </a:defRPr>
            </a:lvl1pPr>
          </a:lstStyle>
          <a:p>
            <a:r>
              <a:rPr lang="en-US" smtClean="0">
                <a:solidFill>
                  <a:prstClr val="black"/>
                </a:solidFill>
                <a:ea typeface="ＭＳ Ｐゴシック"/>
              </a:rPr>
              <a:t>October 2016</a:t>
            </a:r>
            <a:endParaRPr lang="en-US" dirty="0">
              <a:solidFill>
                <a:prstClr val="black"/>
              </a:solidFill>
              <a:ea typeface="ＭＳ Ｐゴシック"/>
            </a:endParaRPr>
          </a:p>
        </p:txBody>
      </p:sp>
      <p:sp>
        <p:nvSpPr>
          <p:cNvPr id="13" name="Footer Placeholder 4"/>
          <p:cNvSpPr>
            <a:spLocks noGrp="1"/>
          </p:cNvSpPr>
          <p:nvPr>
            <p:ph type="ftr" sz="quarter" idx="3"/>
          </p:nvPr>
        </p:nvSpPr>
        <p:spPr>
          <a:xfrm>
            <a:off x="2590800" y="6340475"/>
            <a:ext cx="3962400" cy="365125"/>
          </a:xfrm>
          <a:prstGeom prst="rect">
            <a:avLst/>
          </a:prstGeom>
        </p:spPr>
        <p:txBody>
          <a:bodyPr vert="horz" lIns="91440" tIns="45720" rIns="91440" bIns="45720" rtlCol="0" anchor="ctr"/>
          <a:lstStyle>
            <a:lvl1pPr algn="ctr">
              <a:defRPr sz="1200">
                <a:solidFill>
                  <a:schemeClr val="tx1"/>
                </a:solidFill>
              </a:defRPr>
            </a:lvl1pPr>
          </a:lstStyle>
          <a:p>
            <a:r>
              <a:rPr lang="en-US" smtClean="0">
                <a:solidFill>
                  <a:prstClr val="black"/>
                </a:solidFill>
                <a:ea typeface="ＭＳ Ｐゴシック"/>
              </a:rPr>
              <a:t>Marketplace for Immigrant Families</a:t>
            </a:r>
            <a:endParaRPr lang="en-US" dirty="0">
              <a:solidFill>
                <a:prstClr val="black"/>
              </a:solidFill>
              <a:ea typeface="ＭＳ Ｐゴシック"/>
            </a:endParaRPr>
          </a:p>
        </p:txBody>
      </p:sp>
      <p:sp>
        <p:nvSpPr>
          <p:cNvPr id="14" name="Slide Number Placeholder 5"/>
          <p:cNvSpPr>
            <a:spLocks noGrp="1"/>
          </p:cNvSpPr>
          <p:nvPr>
            <p:ph type="sldNum" sz="quarter" idx="4"/>
          </p:nvPr>
        </p:nvSpPr>
        <p:spPr>
          <a:xfrm>
            <a:off x="6553200" y="6340475"/>
            <a:ext cx="2133600" cy="365125"/>
          </a:xfrm>
          <a:prstGeom prst="rect">
            <a:avLst/>
          </a:prstGeom>
        </p:spPr>
        <p:txBody>
          <a:bodyPr vert="horz" lIns="91440" tIns="45720" rIns="91440" bIns="45720" rtlCol="0" anchor="ctr"/>
          <a:lstStyle>
            <a:lvl1pPr algn="r">
              <a:defRPr sz="1200">
                <a:solidFill>
                  <a:schemeClr val="tx1"/>
                </a:solidFill>
              </a:defRPr>
            </a:lvl1pPr>
          </a:lstStyle>
          <a:p>
            <a:fld id="{78C0CC3C-85F1-4D86-9B70-8D9F8B17F046}" type="slidenum">
              <a:rPr lang="en-US" smtClean="0">
                <a:solidFill>
                  <a:prstClr val="black"/>
                </a:solidFill>
                <a:ea typeface="ＭＳ Ｐゴシック"/>
              </a:rPr>
              <a:pPr/>
              <a:t>‹#›</a:t>
            </a:fld>
            <a:endParaRPr lang="en-US" dirty="0">
              <a:solidFill>
                <a:prstClr val="black"/>
              </a:solidFill>
              <a:ea typeface="ＭＳ Ｐゴシック"/>
            </a:endParaRPr>
          </a:p>
        </p:txBody>
      </p:sp>
    </p:spTree>
    <p:extLst>
      <p:ext uri="{BB962C8B-B14F-4D97-AF65-F5344CB8AC3E}">
        <p14:creationId xmlns:p14="http://schemas.microsoft.com/office/powerpoint/2010/main" val="657281403"/>
      </p:ext>
    </p:extLst>
  </p:cSld>
  <p:clrMap bg1="lt1" tx1="dk1" bg2="lt2" tx2="dk2" accent1="accent1" accent2="accent2" accent3="accent3" accent4="accent4" accent5="accent5" accent6="accent6" hlink="hlink" folHlink="folHlink"/>
  <p:sldLayoutIdLst>
    <p:sldLayoutId id="2147483781" r:id="rId1"/>
  </p:sldLayoutIdLst>
  <p:timing>
    <p:tnLst>
      <p:par>
        <p:cTn id="1" dur="indefinite" restart="never" nodeType="tmRoot"/>
      </p:par>
    </p:tnLst>
  </p:timing>
  <p:hf hdr="0"/>
  <p:txStyles>
    <p:titleStyle>
      <a:lvl1pPr algn="ctr" defTabSz="914400" rtl="0" eaLnBrk="1" latinLnBrk="0" hangingPunct="1">
        <a:spcBef>
          <a:spcPct val="0"/>
        </a:spcBef>
        <a:buNone/>
        <a:defRPr sz="4400" kern="1200">
          <a:solidFill>
            <a:schemeClr val="bg1"/>
          </a:solidFill>
          <a:latin typeface="+mj-lt"/>
          <a:ea typeface="+mj-ea"/>
          <a:cs typeface="+mj-cs"/>
        </a:defRPr>
      </a:lvl1pPr>
    </p:titleStyle>
    <p:bodyStyle>
      <a:lvl1pPr marL="342900" marR="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sz="3200" kern="1200">
          <a:solidFill>
            <a:schemeClr val="tx1"/>
          </a:solidFill>
          <a:latin typeface="+mn-lt"/>
          <a:ea typeface="+mn-ea"/>
          <a:cs typeface="+mn-cs"/>
        </a:defRPr>
      </a:lvl1pPr>
      <a:lvl2pPr marL="628650" marR="0" indent="-287338" algn="l" defTabSz="914400" rtl="0" eaLnBrk="1" fontAlgn="auto" latinLnBrk="0" hangingPunct="1">
        <a:lnSpc>
          <a:spcPct val="100000"/>
        </a:lnSpc>
        <a:spcBef>
          <a:spcPct val="20000"/>
        </a:spcBef>
        <a:spcAft>
          <a:spcPts val="0"/>
        </a:spcAft>
        <a:buClrTx/>
        <a:buSzTx/>
        <a:buFont typeface="Arial" pitchFamily="34" charset="0"/>
        <a:buChar char="•"/>
        <a:tabLst/>
        <a:defRPr sz="2800" kern="1200">
          <a:solidFill>
            <a:schemeClr val="tx1"/>
          </a:solidFill>
          <a:latin typeface="+mn-lt"/>
          <a:ea typeface="+mn-ea"/>
          <a:cs typeface="+mn-cs"/>
        </a:defRPr>
      </a:lvl2pPr>
      <a:lvl3pPr marL="969963" marR="0"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sz="2400" kern="1200">
          <a:solidFill>
            <a:schemeClr val="tx1"/>
          </a:solidFill>
          <a:latin typeface="+mn-lt"/>
          <a:ea typeface="+mn-ea"/>
          <a:cs typeface="+mn-cs"/>
        </a:defRPr>
      </a:lvl3pPr>
      <a:lvl4pPr marL="1258888" marR="0"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sz="2000" kern="1200">
          <a:solidFill>
            <a:schemeClr val="tx1"/>
          </a:solidFill>
          <a:latin typeface="+mn-lt"/>
          <a:ea typeface="+mn-ea"/>
          <a:cs typeface="+mn-cs"/>
        </a:defRPr>
      </a:lvl4pPr>
      <a:lvl5pPr marL="1543050" marR="0"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0" y="0"/>
            <a:ext cx="9144000" cy="14478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p>
            <a:r>
              <a:rPr lang="en-US" dirty="0" smtClean="0"/>
              <a:t>Click to edit Master title style</a:t>
            </a:r>
            <a:endParaRPr lang="en-US" dirty="0"/>
          </a:p>
        </p:txBody>
      </p:sp>
      <p:sp>
        <p:nvSpPr>
          <p:cNvPr id="7"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919840381"/>
      </p:ext>
    </p:extLst>
  </p:cSld>
  <p:clrMap bg1="lt1" tx1="dk1" bg2="lt2" tx2="dk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 id="2147483830" r:id="rId18"/>
    <p:sldLayoutId id="2147483831" r:id="rId19"/>
    <p:sldLayoutId id="2147483832" r:id="rId20"/>
    <p:sldLayoutId id="2147483833" r:id="rId21"/>
    <p:sldLayoutId id="2147483834" r:id="rId22"/>
    <p:sldLayoutId id="2147483835" r:id="rId23"/>
    <p:sldLayoutId id="2147483836" r:id="rId24"/>
    <p:sldLayoutId id="2147483837" r:id="rId25"/>
  </p:sldLayoutIdLst>
  <p:timing>
    <p:tnLst>
      <p:par>
        <p:cTn id="1" dur="indefinite" restart="never" nodeType="tmRoot"/>
      </p:par>
    </p:tnLst>
  </p:timing>
  <p:hf hdr="0"/>
  <p:txStyles>
    <p:titleStyle>
      <a:lvl1pPr indent="0" algn="ctr" defTabSz="914400" rtl="0" eaLnBrk="1" latinLnBrk="0" hangingPunct="1">
        <a:spcBef>
          <a:spcPts val="0"/>
        </a:spcBef>
        <a:buNone/>
        <a:defRPr sz="44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0" y="0"/>
            <a:ext cx="9144000" cy="14478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p>
            <a:r>
              <a:rPr lang="en-US" dirty="0" smtClean="0"/>
              <a:t>Click to edit Master title style</a:t>
            </a:r>
            <a:endParaRPr lang="en-US" dirty="0"/>
          </a:p>
        </p:txBody>
      </p:sp>
      <p:sp>
        <p:nvSpPr>
          <p:cNvPr id="7"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38092977"/>
      </p:ext>
    </p:extLst>
  </p:cSld>
  <p:clrMap bg1="lt1" tx1="dk1" bg2="lt2" tx2="dk2" accent1="accent1" accent2="accent2" accent3="accent3" accent4="accent4" accent5="accent5" accent6="accent6" hlink="hlink" folHlink="folHlink"/>
  <p:sldLayoutIdLst>
    <p:sldLayoutId id="2147483866" r:id="rId1"/>
    <p:sldLayoutId id="2147483867" r:id="rId2"/>
    <p:sldLayoutId id="2147483868" r:id="rId3"/>
    <p:sldLayoutId id="2147483869" r:id="rId4"/>
    <p:sldLayoutId id="2147483870" r:id="rId5"/>
    <p:sldLayoutId id="2147483871" r:id="rId6"/>
    <p:sldLayoutId id="2147483872" r:id="rId7"/>
    <p:sldLayoutId id="2147483873" r:id="rId8"/>
    <p:sldLayoutId id="2147483874" r:id="rId9"/>
    <p:sldLayoutId id="2147483875" r:id="rId10"/>
    <p:sldLayoutId id="2147483876" r:id="rId11"/>
    <p:sldLayoutId id="2147483877" r:id="rId12"/>
    <p:sldLayoutId id="2147483878" r:id="rId13"/>
    <p:sldLayoutId id="2147483879" r:id="rId14"/>
    <p:sldLayoutId id="2147483880" r:id="rId15"/>
    <p:sldLayoutId id="2147483881" r:id="rId16"/>
    <p:sldLayoutId id="2147483882" r:id="rId17"/>
    <p:sldLayoutId id="2147483883" r:id="rId18"/>
    <p:sldLayoutId id="2147483884" r:id="rId19"/>
    <p:sldLayoutId id="2147483885" r:id="rId20"/>
    <p:sldLayoutId id="2147483886" r:id="rId21"/>
    <p:sldLayoutId id="2147483887" r:id="rId22"/>
    <p:sldLayoutId id="2147483888" r:id="rId23"/>
    <p:sldLayoutId id="2147483889" r:id="rId24"/>
    <p:sldLayoutId id="2147483890" r:id="rId25"/>
    <p:sldLayoutId id="2147483891" r:id="rId26"/>
  </p:sldLayoutIdLst>
  <p:timing>
    <p:tnLst>
      <p:par>
        <p:cTn id="1" dur="indefinite" restart="never" nodeType="tmRoot"/>
      </p:par>
    </p:tnLst>
  </p:timing>
  <p:hf hdr="0"/>
  <p:txStyles>
    <p:titleStyle>
      <a:lvl1pPr indent="0" algn="ctr" defTabSz="914400" rtl="0" eaLnBrk="1" latinLnBrk="0" hangingPunct="1">
        <a:spcBef>
          <a:spcPts val="0"/>
        </a:spcBef>
        <a:buNone/>
        <a:defRPr sz="44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0" y="0"/>
            <a:ext cx="9144000" cy="1447800"/>
          </a:xfrm>
          <a:prstGeom prst="rect">
            <a:avLst/>
          </a:prstGeom>
          <a:solidFill>
            <a:srgbClr val="FFD004"/>
          </a:solidFill>
          <a:effectLst>
            <a:outerShdw dist="76200" dir="5640000" algn="tl" rotWithShape="0">
              <a:srgbClr val="084A9C"/>
            </a:outerShdw>
          </a:effectLst>
        </p:spPr>
        <p:txBody>
          <a:bodyPr vert="horz" lIns="91440" tIns="45720" rIns="91440" bIns="45720" rtlCol="0" anchor="ctr">
            <a:noAutofit/>
          </a:bodyPr>
          <a:lstStyle/>
          <a:p>
            <a:r>
              <a:rPr lang="en-US" dirty="0" smtClean="0"/>
              <a:t>Click to edit Master title style</a:t>
            </a:r>
            <a:endParaRPr lang="en-US" dirty="0"/>
          </a:p>
        </p:txBody>
      </p:sp>
      <p:sp>
        <p:nvSpPr>
          <p:cNvPr id="7" name="Slide Number Placeholder 6"/>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2FF3C-310F-4809-A5BE-BC5BA8AA108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016743051"/>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 id="2147483903" r:id="rId11"/>
    <p:sldLayoutId id="2147483904" r:id="rId12"/>
    <p:sldLayoutId id="2147483905" r:id="rId13"/>
    <p:sldLayoutId id="2147483906" r:id="rId14"/>
    <p:sldLayoutId id="2147483907" r:id="rId15"/>
    <p:sldLayoutId id="2147483908" r:id="rId16"/>
    <p:sldLayoutId id="2147483909" r:id="rId17"/>
    <p:sldLayoutId id="2147483910" r:id="rId18"/>
    <p:sldLayoutId id="2147483911" r:id="rId19"/>
    <p:sldLayoutId id="2147483912" r:id="rId20"/>
    <p:sldLayoutId id="2147483913" r:id="rId21"/>
    <p:sldLayoutId id="2147483914" r:id="rId22"/>
    <p:sldLayoutId id="2147483915" r:id="rId23"/>
    <p:sldLayoutId id="2147483916" r:id="rId24"/>
    <p:sldLayoutId id="2147483917" r:id="rId25"/>
    <p:sldLayoutId id="2147483918" r:id="rId26"/>
  </p:sldLayoutIdLst>
  <p:timing>
    <p:tnLst>
      <p:par>
        <p:cTn id="1" dur="indefinite" restart="never" nodeType="tmRoot"/>
      </p:par>
    </p:tnLst>
  </p:timing>
  <p:hf hdr="0"/>
  <p:txStyles>
    <p:titleStyle>
      <a:lvl1pPr indent="0" algn="ctr" defTabSz="914400" rtl="0" eaLnBrk="1" latinLnBrk="0" hangingPunct="1">
        <a:spcBef>
          <a:spcPts val="0"/>
        </a:spcBef>
        <a:buNone/>
        <a:defRPr sz="44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0.xml.rels><?xml version="1.0" encoding="UTF-8" standalone="yes"?>
<Relationships xmlns="http://schemas.openxmlformats.org/package/2006/relationships"><Relationship Id="rId3" Type="http://schemas.openxmlformats.org/officeDocument/2006/relationships/hyperlink" Target="https://www.healthcare.gov/immigrants/documentation"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hyperlink" Target="https://www.healthcare.gov/screener/" TargetMode="External"/><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hyperlink" Target="https://marketplace.cms.gov/outreach-and-education/apply-for-or-renew-coverage.pdf" TargetMode="External"/><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hyperlink" Target="http://www.medicaid.gov/medicaid-chip-program-information/by-topics/outreach-and-enrollment/lawfully-residing.html" TargetMode="External"/><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hyperlink" Target="https://www.healthcare.gov/glossary/minimum-essential-coverage/" TargetMode="External"/><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34.xml"/><Relationship Id="rId5" Type="http://schemas.openxmlformats.org/officeDocument/2006/relationships/image" Target="../media/image25.png"/><Relationship Id="rId4" Type="http://schemas.openxmlformats.org/officeDocument/2006/relationships/image" Target="../media/image24.jpe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6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hyperlink" Target="http://findahealthcenter.hrsa.gov/" TargetMode="External"/><Relationship Id="rId2" Type="http://schemas.openxmlformats.org/officeDocument/2006/relationships/notesSlide" Target="../notesSlides/notesSlide40.xml"/><Relationship Id="rId1" Type="http://schemas.openxmlformats.org/officeDocument/2006/relationships/slideLayout" Target="../slideLayouts/slideLayout9.xml"/><Relationship Id="rId4" Type="http://schemas.openxmlformats.org/officeDocument/2006/relationships/hyperlink" Target="http://www.medicaid.gov/medicaid-chip-program-information/by-state/by-state.html"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3" Type="http://schemas.openxmlformats.org/officeDocument/2006/relationships/hyperlink" Target="https://marketplace.cms.gov/outreach-and-education/getting-help-in-a-language-other-than-english.pdf" TargetMode="External"/><Relationship Id="rId2" Type="http://schemas.openxmlformats.org/officeDocument/2006/relationships/notesSlide" Target="../notesSlides/notesSlide44.xml"/><Relationship Id="rId1" Type="http://schemas.openxmlformats.org/officeDocument/2006/relationships/slideLayout" Target="../slideLayouts/slideLayout9.xml"/><Relationship Id="rId4" Type="http://schemas.openxmlformats.org/officeDocument/2006/relationships/image" Target="../media/image29.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hyperlink" Target="https://www.healthcare.gov/immigrants/coverage/" TargetMode="External"/><Relationship Id="rId2" Type="http://schemas.openxmlformats.org/officeDocument/2006/relationships/notesSlide" Target="../notesSlides/notesSlide47.xml"/><Relationship Id="rId1" Type="http://schemas.openxmlformats.org/officeDocument/2006/relationships/slideLayout" Target="../slideLayouts/slideLayout11.xml"/><Relationship Id="rId5" Type="http://schemas.openxmlformats.org/officeDocument/2006/relationships/hyperlink" Target="http://findahealthcenter.hrsa.gov/" TargetMode="External"/><Relationship Id="rId4" Type="http://schemas.openxmlformats.org/officeDocument/2006/relationships/hyperlink" Target="https://marketplace.cms.gov/technical-assistance-resources/special-populations-help.html"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marketplace.cms.gov/technical-assistance-resources/logo-and-infographics/7-things-immigrants-need-to-know.pdf" TargetMode="External"/><Relationship Id="rId2" Type="http://schemas.openxmlformats.org/officeDocument/2006/relationships/notesSlide" Target="../notesSlides/notesSlide48.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49.xml.rels><?xml version="1.0" encoding="UTF-8" standalone="yes"?>
<Relationships xmlns="http://schemas.openxmlformats.org/package/2006/relationships"><Relationship Id="rId3" Type="http://schemas.openxmlformats.org/officeDocument/2006/relationships/hyperlink" Target="http://www.medicaid.gov/medicaid-chip-program-information/by-topics/outreach-and-enrollment/lawfully-residing.html" TargetMode="External"/><Relationship Id="rId7" Type="http://schemas.openxmlformats.org/officeDocument/2006/relationships/hyperlink" Target="http://www.ice.gov/espanol/factsheets/aca-memoSP" TargetMode="External"/><Relationship Id="rId2" Type="http://schemas.openxmlformats.org/officeDocument/2006/relationships/notesSlide" Target="../notesSlides/notesSlide49.xml"/><Relationship Id="rId1" Type="http://schemas.openxmlformats.org/officeDocument/2006/relationships/slideLayout" Target="../slideLayouts/slideLayout11.xml"/><Relationship Id="rId6" Type="http://schemas.openxmlformats.org/officeDocument/2006/relationships/hyperlink" Target="https://www.ice.gov/doclib/ero-outreach/pdf/ice-aca-memo.pdf" TargetMode="External"/><Relationship Id="rId5" Type="http://schemas.openxmlformats.org/officeDocument/2006/relationships/hyperlink" Target="https://www.healthcare.gov/medicaid-chip/getting-medicaid-chip/" TargetMode="External"/><Relationship Id="rId4" Type="http://schemas.openxmlformats.org/officeDocument/2006/relationships/hyperlink" Target="http://www.medicaid.gov/medicaid-chip-program-information/by-state/by-state.html"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0.xml"/><Relationship Id="rId1" Type="http://schemas.openxmlformats.org/officeDocument/2006/relationships/slideLayout" Target="../slideLayouts/slideLayout11.xml"/><Relationship Id="rId6" Type="http://schemas.openxmlformats.org/officeDocument/2006/relationships/hyperlink" Target="https://www.youtube.com/playlist?list=PLaV7m2-zFKpgZDNCz7rZ3Xx7q2cDmpAm7" TargetMode="External"/><Relationship Id="rId5" Type="http://schemas.openxmlformats.org/officeDocument/2006/relationships/hyperlink" Target="https://www.facebook.com/Healthcare.gov?_rdr=p" TargetMode="External"/><Relationship Id="rId4" Type="http://schemas.openxmlformats.org/officeDocument/2006/relationships/hyperlink" Target="mailto:Twitter@HealthCareGov"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mailto:training@cms.hhs.gov" TargetMode="External"/><Relationship Id="rId2" Type="http://schemas.openxmlformats.org/officeDocument/2006/relationships/notesSlide" Target="../notesSlides/notesSlide51.xml"/><Relationship Id="rId1" Type="http://schemas.openxmlformats.org/officeDocument/2006/relationships/slideLayout" Target="../slideLayouts/slideLayout11.xml"/><Relationship Id="rId4" Type="http://schemas.openxmlformats.org/officeDocument/2006/relationships/hyperlink" Target="http://cms.gov/Outreach-and-Education/Training/CMSNationalTrainingProgram/"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descr="US Department of Health and Human Services logo" title="US Department of Health and Human Services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2399" y="63943"/>
            <a:ext cx="1080451" cy="10804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0" y="1295400"/>
            <a:ext cx="9144000" cy="1143000"/>
          </a:xfrm>
        </p:spPr>
        <p:txBody>
          <a:bodyPr/>
          <a:lstStyle/>
          <a:p>
            <a:r>
              <a:rPr lang="en-US" dirty="0" smtClean="0"/>
              <a:t/>
            </a:r>
            <a:br>
              <a:rPr lang="en-US" dirty="0" smtClean="0"/>
            </a:br>
            <a:r>
              <a:rPr lang="en-US" sz="4000" dirty="0" smtClean="0"/>
              <a:t>Health </a:t>
            </a:r>
            <a:r>
              <a:rPr lang="en-US" sz="4000" dirty="0"/>
              <a:t>Insurance </a:t>
            </a:r>
            <a:r>
              <a:rPr lang="en-US" sz="4000" dirty="0" smtClean="0"/>
              <a:t>Marketplaces</a:t>
            </a:r>
            <a:r>
              <a:rPr lang="en-US" sz="4000" dirty="0"/>
              <a:t/>
            </a:r>
            <a:br>
              <a:rPr lang="en-US" sz="4000" dirty="0"/>
            </a:br>
            <a:endParaRPr lang="en-US" sz="4000" dirty="0"/>
          </a:p>
        </p:txBody>
      </p:sp>
      <p:sp>
        <p:nvSpPr>
          <p:cNvPr id="6" name="Text Placeholder 5"/>
          <p:cNvSpPr txBox="1">
            <a:spLocks noGrp="1"/>
          </p:cNvSpPr>
          <p:nvPr>
            <p:ph type="body" sz="quarter" idx="10"/>
          </p:nvPr>
        </p:nvSpPr>
        <p:spPr>
          <a:xfrm>
            <a:off x="609600" y="3232279"/>
            <a:ext cx="4859541" cy="2862322"/>
          </a:xfrm>
          <a:prstGeom prst="rect">
            <a:avLst/>
          </a:prstGeom>
          <a:solidFill>
            <a:schemeClr val="tx2">
              <a:lumMod val="75000"/>
            </a:schemeClr>
          </a:solidFill>
          <a:ln w="41275">
            <a:solidFill>
              <a:srgbClr val="FF0000"/>
            </a:solidFill>
          </a:ln>
        </p:spPr>
        <p:txBody>
          <a:bodyPr wrap="square" rtlCol="0">
            <a:spAutoFit/>
          </a:bodyPr>
          <a:lstStyle/>
          <a:p>
            <a:pPr algn="r"/>
            <a:endParaRPr lang="en-US" sz="2400" dirty="0" smtClean="0">
              <a:solidFill>
                <a:schemeClr val="tx1"/>
              </a:solidFill>
              <a:latin typeface="Arial" pitchFamily="34" charset="0"/>
              <a:cs typeface="Arial" pitchFamily="34" charset="0"/>
            </a:endParaRPr>
          </a:p>
          <a:p>
            <a:pPr algn="ctr"/>
            <a:r>
              <a:rPr lang="en-US" sz="3600" i="0" dirty="0" smtClean="0">
                <a:solidFill>
                  <a:schemeClr val="bg1"/>
                </a:solidFill>
                <a:latin typeface="+mj-lt"/>
              </a:rPr>
              <a:t>Information for Immigrant Families</a:t>
            </a:r>
            <a:endParaRPr lang="en-US" sz="3600" i="0" dirty="0" smtClean="0">
              <a:solidFill>
                <a:schemeClr val="bg1"/>
              </a:solidFill>
              <a:latin typeface="+mj-lt"/>
              <a:cs typeface="Arial" pitchFamily="34" charset="0"/>
            </a:endParaRPr>
          </a:p>
          <a:p>
            <a:pPr algn="ctr"/>
            <a:r>
              <a:rPr lang="en-US" sz="3200" i="0" dirty="0" smtClean="0">
                <a:solidFill>
                  <a:schemeClr val="bg1"/>
                </a:solidFill>
                <a:latin typeface="+mj-lt"/>
              </a:rPr>
              <a:t>October 2016</a:t>
            </a:r>
            <a:endParaRPr lang="en-US" sz="3200" i="0" dirty="0">
              <a:solidFill>
                <a:schemeClr val="bg1"/>
              </a:solidFill>
              <a:latin typeface="+mj-lt"/>
            </a:endParaRPr>
          </a:p>
          <a:p>
            <a:pPr algn="r"/>
            <a:endParaRPr lang="en-US" sz="3200" i="0" dirty="0">
              <a:solidFill>
                <a:schemeClr val="bg1"/>
              </a:solidFill>
              <a:latin typeface="+mj-lt"/>
              <a:cs typeface="Arial" pitchFamily="34" charset="0"/>
            </a:endParaRPr>
          </a:p>
        </p:txBody>
      </p:sp>
      <p:pic>
        <p:nvPicPr>
          <p:cNvPr id="1026" name="Picture 2" descr="Photograph of father and young daughter holding an American fla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13000" b="15"/>
          <a:stretch/>
        </p:blipFill>
        <p:spPr bwMode="auto">
          <a:xfrm>
            <a:off x="5410200" y="2651760"/>
            <a:ext cx="3072054" cy="4023360"/>
          </a:xfrm>
          <a:prstGeom prst="rect">
            <a:avLst/>
          </a:prstGeom>
          <a:noFill/>
          <a:ln w="50800">
            <a:solidFill>
              <a:schemeClr val="tx2">
                <a:lumMod val="75000"/>
              </a:schemeClr>
            </a:solidFill>
          </a:ln>
          <a:effectLst>
            <a:glow rad="139700">
              <a:schemeClr val="accent5">
                <a:satMod val="175000"/>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75712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rmAutofit fontScale="90000"/>
          </a:bodyPr>
          <a:lstStyle/>
          <a:p>
            <a:r>
              <a:rPr lang="en-US" sz="3600" dirty="0"/>
              <a:t>Immigration </a:t>
            </a:r>
            <a:r>
              <a:rPr lang="en-US" sz="3600" dirty="0" smtClean="0"/>
              <a:t>Status </a:t>
            </a:r>
            <a:r>
              <a:rPr lang="en-US" sz="3600" dirty="0"/>
              <a:t>and </a:t>
            </a:r>
            <a:r>
              <a:rPr lang="en-US" sz="3600" dirty="0" smtClean="0"/>
              <a:t>Necessary Information from Various Document Types</a:t>
            </a:r>
            <a:endParaRPr lang="en-US" sz="3600" dirty="0"/>
          </a:p>
        </p:txBody>
      </p:sp>
      <p:graphicFrame>
        <p:nvGraphicFramePr>
          <p:cNvPr id="7" name="Content Placeholder 6" descr="Table that describes immigration status and document types.&#10;&#10;If you have Permanent Resident Card, “Green Card” (I-551) list these for the document ID: Alien registration number, &#10;Card number &#10;&#10;If you have Reentry Permit (I-327) list this for the document ID: Alien registration number&#10;&#10;If you have Refugee Travel Document (I-571) list this for the document ID: Alien registration number&#10;&#10;If you have Employment Authorization Card (I-766) list these for the document ID: Alien registration number, Card number,&#10;Expiration date, Category code &#10;&#10;If you have Machine Readable Immigrant Visa (with temporary I-551 language) list these for the document ID: Alien registration number, passport number &#10;&#10;&#10;&#10;&#10;&#10;"/>
          <p:cNvGraphicFramePr>
            <a:graphicFrameLocks noGrp="1"/>
          </p:cNvGraphicFramePr>
          <p:nvPr>
            <p:ph idx="1"/>
            <p:extLst>
              <p:ext uri="{D42A27DB-BD31-4B8C-83A1-F6EECF244321}">
                <p14:modId xmlns:p14="http://schemas.microsoft.com/office/powerpoint/2010/main" val="890371372"/>
              </p:ext>
            </p:extLst>
          </p:nvPr>
        </p:nvGraphicFramePr>
        <p:xfrm>
          <a:off x="0" y="1143000"/>
          <a:ext cx="9144000" cy="4846071"/>
        </p:xfrm>
        <a:graphic>
          <a:graphicData uri="http://schemas.openxmlformats.org/drawingml/2006/table">
            <a:tbl>
              <a:tblPr firstRow="1" bandRow="1">
                <a:tableStyleId>{5C22544A-7EE6-4342-B048-85BDC9FD1C3A}</a:tableStyleId>
              </a:tblPr>
              <a:tblGrid>
                <a:gridCol w="4393025"/>
                <a:gridCol w="4750975"/>
              </a:tblGrid>
              <a:tr h="70079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1" i="0" u="none" strike="noStrike" kern="1200" baseline="0" dirty="0" smtClean="0">
                          <a:solidFill>
                            <a:schemeClr val="lt1"/>
                          </a:solidFill>
                          <a:latin typeface="+mn-lt"/>
                          <a:ea typeface="+mn-ea"/>
                          <a:cs typeface="+mn-cs"/>
                        </a:rPr>
                        <a:t>If You Have</a:t>
                      </a:r>
                      <a:endParaRPr lang="en-US" sz="2400" b="0" i="0" u="none" strike="noStrike" kern="1200" baseline="0" dirty="0" smtClean="0">
                        <a:solidFill>
                          <a:schemeClr val="lt1"/>
                        </a:solidFill>
                        <a:latin typeface="+mn-lt"/>
                        <a:ea typeface="+mn-ea"/>
                        <a:cs typeface="+mn-cs"/>
                      </a:endParaRPr>
                    </a:p>
                  </a:txBody>
                  <a:tcPr marL="87864" marR="87864"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1" i="0" u="none" strike="noStrike" kern="1200" baseline="0" dirty="0" smtClean="0">
                          <a:solidFill>
                            <a:srgbClr val="F8F8F8"/>
                          </a:solidFill>
                          <a:latin typeface="+mn-lt"/>
                          <a:ea typeface="+mn-ea"/>
                          <a:cs typeface="+mn-cs"/>
                        </a:rPr>
                        <a:t>Provide </a:t>
                      </a:r>
                      <a:r>
                        <a:rPr lang="en-US" sz="2400" b="1" i="0" u="none" strike="noStrike" kern="1200" baseline="0" dirty="0" smtClean="0">
                          <a:solidFill>
                            <a:schemeClr val="lt1"/>
                          </a:solidFill>
                          <a:latin typeface="+mn-lt"/>
                          <a:ea typeface="+mn-ea"/>
                          <a:cs typeface="+mn-cs"/>
                        </a:rPr>
                        <a:t>These For The Document ID</a:t>
                      </a:r>
                      <a:endParaRPr lang="en-US" sz="2400" dirty="0"/>
                    </a:p>
                  </a:txBody>
                  <a:tcPr marL="87864" marR="87864" anchor="ctr"/>
                </a:tc>
              </a:tr>
              <a:tr h="64585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i="0" u="none" strike="noStrike" kern="1200" baseline="0" dirty="0" smtClean="0">
                          <a:solidFill>
                            <a:schemeClr val="dk1"/>
                          </a:solidFill>
                          <a:latin typeface="+mn-lt"/>
                          <a:ea typeface="+mn-ea"/>
                          <a:cs typeface="+mn-cs"/>
                        </a:rPr>
                        <a:t>Permanent Resident Card, “Green Card” (I-551) 	</a:t>
                      </a:r>
                      <a:endParaRPr lang="en-US" sz="2200" dirty="0"/>
                    </a:p>
                  </a:txBody>
                  <a:tcPr marL="87864" marR="87864"/>
                </a:tc>
                <a:tc>
                  <a:txBody>
                    <a:bodyPr/>
                    <a:lstStyle/>
                    <a:p>
                      <a:pPr marL="285750" indent="-285750" algn="l">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Alien number </a:t>
                      </a:r>
                    </a:p>
                    <a:p>
                      <a:pPr marL="285750" indent="-285750" algn="l">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Card number </a:t>
                      </a:r>
                      <a:endParaRPr lang="en-US" sz="2200" dirty="0"/>
                    </a:p>
                  </a:txBody>
                  <a:tcPr marL="87864" marR="87864"/>
                </a:tc>
              </a:tr>
              <a:tr h="36504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i="0" u="none" strike="noStrike" kern="1200" baseline="0" dirty="0" smtClean="0">
                          <a:solidFill>
                            <a:schemeClr val="dk1"/>
                          </a:solidFill>
                          <a:latin typeface="+mn-lt"/>
                          <a:ea typeface="+mn-ea"/>
                          <a:cs typeface="+mn-cs"/>
                        </a:rPr>
                        <a:t>Reentry Permit (I-327) </a:t>
                      </a:r>
                      <a:endParaRPr lang="en-US" sz="2200" dirty="0"/>
                    </a:p>
                  </a:txBody>
                  <a:tcPr marL="87864" marR="87864"/>
                </a:tc>
                <a:tc>
                  <a:txBody>
                    <a:bodyPr/>
                    <a:lstStyle/>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Alien number </a:t>
                      </a:r>
                      <a:endParaRPr lang="en-US" sz="2200" dirty="0"/>
                    </a:p>
                  </a:txBody>
                  <a:tcPr marL="87864" marR="87864"/>
                </a:tc>
              </a:tr>
              <a:tr h="36504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i="0" u="none" strike="noStrike" kern="1200" baseline="0" dirty="0" smtClean="0">
                          <a:solidFill>
                            <a:schemeClr val="dk1"/>
                          </a:solidFill>
                          <a:latin typeface="+mn-lt"/>
                          <a:ea typeface="+mn-ea"/>
                          <a:cs typeface="+mn-cs"/>
                        </a:rPr>
                        <a:t>Refugee Travel Document (I-571) </a:t>
                      </a:r>
                      <a:endParaRPr lang="en-US" sz="2200" dirty="0"/>
                    </a:p>
                  </a:txBody>
                  <a:tcPr marL="87864" marR="87864"/>
                </a:tc>
                <a:tc>
                  <a:txBody>
                    <a:bodyPr/>
                    <a:lstStyle/>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Alien number </a:t>
                      </a:r>
                      <a:endParaRPr lang="en-US" sz="2200" dirty="0"/>
                    </a:p>
                  </a:txBody>
                  <a:tcPr marL="87864" marR="87864"/>
                </a:tc>
              </a:tr>
              <a:tr h="120746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i="0" u="none" strike="noStrike" kern="1200" baseline="0" dirty="0" smtClean="0">
                          <a:solidFill>
                            <a:schemeClr val="dk1"/>
                          </a:solidFill>
                          <a:latin typeface="+mn-lt"/>
                          <a:ea typeface="+mn-ea"/>
                          <a:cs typeface="+mn-cs"/>
                        </a:rPr>
                        <a:t>Employment Authorization Card </a:t>
                      </a:r>
                    </a:p>
                    <a:p>
                      <a:pPr marL="0" marR="0" indent="0" algn="l" defTabSz="914400" rtl="0" eaLnBrk="1" fontAlgn="auto" latinLnBrk="0" hangingPunct="1">
                        <a:lnSpc>
                          <a:spcPct val="100000"/>
                        </a:lnSpc>
                        <a:spcBef>
                          <a:spcPts val="0"/>
                        </a:spcBef>
                        <a:spcAft>
                          <a:spcPts val="0"/>
                        </a:spcAft>
                        <a:buClrTx/>
                        <a:buSzTx/>
                        <a:buFontTx/>
                        <a:buNone/>
                        <a:tabLst/>
                        <a:defRPr/>
                      </a:pPr>
                      <a:r>
                        <a:rPr lang="en-US" sz="2200" b="0" i="0" u="none" strike="noStrike" kern="1200" baseline="0" dirty="0" smtClean="0">
                          <a:solidFill>
                            <a:schemeClr val="dk1"/>
                          </a:solidFill>
                          <a:latin typeface="+mn-lt"/>
                          <a:ea typeface="+mn-ea"/>
                          <a:cs typeface="+mn-cs"/>
                        </a:rPr>
                        <a:t>(I-766) 	</a:t>
                      </a:r>
                    </a:p>
                    <a:p>
                      <a:pPr algn="l"/>
                      <a:endParaRPr lang="en-US" sz="2200" dirty="0"/>
                    </a:p>
                  </a:txBody>
                  <a:tcPr marL="87864" marR="87864"/>
                </a:tc>
                <a:tc>
                  <a:txBody>
                    <a:bodyPr/>
                    <a:lstStyle/>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Alien number </a:t>
                      </a:r>
                    </a:p>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Card number </a:t>
                      </a:r>
                    </a:p>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Expiration date </a:t>
                      </a:r>
                    </a:p>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Category code </a:t>
                      </a:r>
                      <a:endParaRPr lang="en-US" sz="2200" strike="noStrike" baseline="0" dirty="0"/>
                    </a:p>
                  </a:txBody>
                  <a:tcPr marL="87864" marR="87864"/>
                </a:tc>
              </a:tr>
              <a:tr h="64032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i="0" u="none" strike="noStrike" kern="1200" baseline="0" dirty="0" smtClean="0">
                          <a:solidFill>
                            <a:schemeClr val="dk1"/>
                          </a:solidFill>
                          <a:latin typeface="+mn-lt"/>
                          <a:ea typeface="+mn-ea"/>
                          <a:cs typeface="+mn-cs"/>
                        </a:rPr>
                        <a:t>Machine Readable Immigrant Visa (with temporary I-551 language) </a:t>
                      </a:r>
                      <a:endParaRPr lang="en-US" sz="2200" dirty="0"/>
                    </a:p>
                  </a:txBody>
                  <a:tcPr marL="87864" marR="87864"/>
                </a:tc>
                <a:tc>
                  <a:txBody>
                    <a:bodyPr/>
                    <a:lstStyle/>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Alien number </a:t>
                      </a:r>
                    </a:p>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Passport number </a:t>
                      </a:r>
                    </a:p>
                    <a:p>
                      <a:pPr marL="285750" indent="-285750">
                        <a:buFont typeface="Wingdings" panose="05000000000000000000" pitchFamily="2" charset="2"/>
                        <a:buChar char="ü"/>
                      </a:pPr>
                      <a:r>
                        <a:rPr lang="en-US" sz="2200" b="0" i="0" u="none" strike="noStrike" kern="1200" baseline="0" dirty="0" smtClean="0">
                          <a:solidFill>
                            <a:schemeClr val="tx1"/>
                          </a:solidFill>
                          <a:latin typeface="+mn-lt"/>
                          <a:ea typeface="+mn-ea"/>
                          <a:cs typeface="+mn-cs"/>
                        </a:rPr>
                        <a:t>Country of issuance</a:t>
                      </a:r>
                      <a:endParaRPr lang="en-US" sz="2200" dirty="0">
                        <a:solidFill>
                          <a:schemeClr val="tx1"/>
                        </a:solidFill>
                      </a:endParaRPr>
                    </a:p>
                  </a:txBody>
                  <a:tcPr marL="87864" marR="87864"/>
                </a:tc>
              </a:tr>
            </a:tbl>
          </a:graphicData>
        </a:graphic>
      </p:graphicFrame>
      <p:sp>
        <p:nvSpPr>
          <p:cNvPr id="8" name="TextBox 7"/>
          <p:cNvSpPr txBox="1"/>
          <p:nvPr/>
        </p:nvSpPr>
        <p:spPr>
          <a:xfrm>
            <a:off x="0" y="6018308"/>
            <a:ext cx="9144000" cy="64633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indent="-46037" algn="ctr">
              <a:tabLst>
                <a:tab pos="8458200" algn="l"/>
                <a:tab pos="8801100" algn="l"/>
              </a:tabLst>
            </a:pPr>
            <a:r>
              <a:rPr lang="en-US" b="1" dirty="0" smtClean="0">
                <a:latin typeface="Calibri" panose="020F0502020204030204" pitchFamily="34" charset="0"/>
                <a:cs typeface="Calibri" panose="020F0502020204030204" pitchFamily="34" charset="0"/>
              </a:rPr>
              <a:t>For more information on acceptable documentation, including pictures of the documents, visit </a:t>
            </a:r>
            <a:r>
              <a:rPr lang="en-US" b="1" dirty="0" smtClean="0">
                <a:solidFill>
                  <a:schemeClr val="bg1"/>
                </a:solidFill>
                <a:latin typeface="Calibri" panose="020F0502020204030204" pitchFamily="34" charset="0"/>
                <a:cs typeface="Calibri" panose="020F0502020204030204" pitchFamily="34" charset="0"/>
                <a:hlinkClick r:id="rId3"/>
              </a:rPr>
              <a:t>HealthCare.gov/immigrants/documentation</a:t>
            </a:r>
            <a:r>
              <a:rPr lang="en-US" b="1" dirty="0" smtClean="0">
                <a:solidFill>
                  <a:schemeClr val="tx1"/>
                </a:solidFill>
                <a:latin typeface="Calibri" panose="020F0502020204030204" pitchFamily="34" charset="0"/>
                <a:cs typeface="Calibri" panose="020F0502020204030204" pitchFamily="34" charset="0"/>
              </a:rPr>
              <a:t>.</a:t>
            </a:r>
            <a:endParaRPr lang="en-US" sz="2200" dirty="0">
              <a:solidFill>
                <a:schemeClr val="tx1"/>
              </a:solidFill>
            </a:endParaRPr>
          </a:p>
        </p:txBody>
      </p:sp>
    </p:spTree>
    <p:extLst>
      <p:ext uri="{BB962C8B-B14F-4D97-AF65-F5344CB8AC3E}">
        <p14:creationId xmlns:p14="http://schemas.microsoft.com/office/powerpoint/2010/main" val="2140174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Autofit/>
          </a:bodyPr>
          <a:lstStyle/>
          <a:p>
            <a:r>
              <a:rPr lang="en-US" sz="3200" dirty="0">
                <a:solidFill>
                  <a:prstClr val="black"/>
                </a:solidFill>
              </a:rPr>
              <a:t>Immigration Status and Necessary Information from Various Document </a:t>
            </a:r>
            <a:r>
              <a:rPr lang="en-US" sz="3200" dirty="0" smtClean="0">
                <a:solidFill>
                  <a:prstClr val="black"/>
                </a:solidFill>
              </a:rPr>
              <a:t>Types </a:t>
            </a:r>
            <a:r>
              <a:rPr lang="en-US" dirty="0" smtClean="0"/>
              <a:t>(Continued)</a:t>
            </a:r>
            <a:endParaRPr lang="en-US" dirty="0"/>
          </a:p>
        </p:txBody>
      </p:sp>
      <p:graphicFrame>
        <p:nvGraphicFramePr>
          <p:cNvPr id="7" name="Content Placeholder 6" descr="Immigration status and document types continued page 2&#10;&#10;If you have Temporary I-551 Stamp (on passport or I-94/I-94A) list this for the document id: alien registration number.&#10;&#10;If you have Arrival/Departure Record (I-94/I-94A) list this for the document id: I-94 .&#10;&#10;If you have Arrival/Departure Record in foreign passport (I-94) list these for the document ID: I-94 number, Passport number, Expiration date, country of issuance &#10;&#10;If you have foreign passport, list these for the document ID: Passport number, Expiration date, Country of issuance &#10;&#10;&#10;"/>
          <p:cNvGraphicFramePr>
            <a:graphicFrameLocks noGrp="1"/>
          </p:cNvGraphicFramePr>
          <p:nvPr>
            <p:ph idx="1"/>
            <p:extLst>
              <p:ext uri="{D42A27DB-BD31-4B8C-83A1-F6EECF244321}">
                <p14:modId xmlns:p14="http://schemas.microsoft.com/office/powerpoint/2010/main" val="1435273323"/>
              </p:ext>
            </p:extLst>
          </p:nvPr>
        </p:nvGraphicFramePr>
        <p:xfrm>
          <a:off x="0" y="1175657"/>
          <a:ext cx="9144000" cy="4271264"/>
        </p:xfrm>
        <a:graphic>
          <a:graphicData uri="http://schemas.openxmlformats.org/drawingml/2006/table">
            <a:tbl>
              <a:tblPr firstRow="1" bandRow="1">
                <a:tableStyleId>{5C22544A-7EE6-4342-B048-85BDC9FD1C3A}</a:tableStyleId>
              </a:tblPr>
              <a:tblGrid>
                <a:gridCol w="4842872"/>
                <a:gridCol w="4301128"/>
              </a:tblGrid>
              <a:tr h="5334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100" b="1" i="0" u="none" strike="noStrike" kern="1200" baseline="0" dirty="0" smtClean="0">
                          <a:solidFill>
                            <a:schemeClr val="lt1"/>
                          </a:solidFill>
                          <a:latin typeface="+mn-lt"/>
                          <a:ea typeface="+mn-ea"/>
                          <a:cs typeface="+mn-cs"/>
                        </a:rPr>
                        <a:t>If You Have</a:t>
                      </a:r>
                      <a:r>
                        <a:rPr lang="en-US" sz="2100" b="0" i="0" u="none" strike="noStrike" kern="1200" baseline="0" dirty="0" smtClean="0">
                          <a:solidFill>
                            <a:schemeClr val="lt1"/>
                          </a:solidFill>
                          <a:latin typeface="+mn-lt"/>
                          <a:ea typeface="+mn-ea"/>
                          <a:cs typeface="+mn-cs"/>
                        </a:rPr>
                        <a:t>	</a:t>
                      </a:r>
                      <a:endParaRPr lang="en-US" sz="2100" dirty="0"/>
                    </a:p>
                  </a:txBody>
                  <a:tcPr marL="88653" marR="88653"/>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100" b="1" i="0" u="none" strike="noStrike" kern="1200" baseline="0" dirty="0" smtClean="0">
                          <a:solidFill>
                            <a:schemeClr val="lt1"/>
                          </a:solidFill>
                          <a:latin typeface="+mn-lt"/>
                          <a:ea typeface="+mn-ea"/>
                          <a:cs typeface="+mn-cs"/>
                        </a:rPr>
                        <a:t>List These For The Document ID</a:t>
                      </a:r>
                      <a:endParaRPr lang="en-US" sz="2100" dirty="0"/>
                    </a:p>
                  </a:txBody>
                  <a:tcPr marL="88653" marR="88653" anchor="ctr"/>
                </a:tc>
              </a:tr>
              <a:tr h="23691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i="0" u="none" strike="noStrike" kern="1200" baseline="0" dirty="0" smtClean="0">
                          <a:solidFill>
                            <a:schemeClr val="dk1"/>
                          </a:solidFill>
                          <a:latin typeface="+mn-lt"/>
                          <a:ea typeface="+mn-ea"/>
                          <a:cs typeface="+mn-cs"/>
                        </a:rPr>
                        <a:t>Temporary I-551 Stamp (on passport or 1-94/1-94A) </a:t>
                      </a:r>
                      <a:endParaRPr lang="en-US" sz="2200" dirty="0"/>
                    </a:p>
                  </a:txBody>
                  <a:tcPr marL="88653" marR="88653"/>
                </a:tc>
                <a:tc>
                  <a:txBody>
                    <a:bodyPr/>
                    <a:lstStyle/>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Alien number 	</a:t>
                      </a:r>
                    </a:p>
                  </a:txBody>
                  <a:tcPr marL="88653" marR="88653"/>
                </a:tc>
              </a:tr>
              <a:tr h="441960">
                <a:tc>
                  <a:txBody>
                    <a:bodyPr/>
                    <a:lstStyle/>
                    <a:p>
                      <a:r>
                        <a:rPr lang="en-US" sz="2200" b="0" i="0" u="none" strike="noStrike" baseline="0" dirty="0" smtClean="0">
                          <a:solidFill>
                            <a:srgbClr val="000000"/>
                          </a:solidFill>
                          <a:latin typeface="+mn-lt"/>
                        </a:rPr>
                        <a:t>Arrival/Departure Record (I-94/I-94A) </a:t>
                      </a:r>
                    </a:p>
                  </a:txBody>
                  <a:tcPr marL="88653" marR="88653"/>
                </a:tc>
                <a:tc>
                  <a:txBody>
                    <a:bodyPr/>
                    <a:lstStyle/>
                    <a:p>
                      <a:pPr marL="285750" indent="-285750">
                        <a:buFont typeface="Wingdings" panose="05000000000000000000" pitchFamily="2" charset="2"/>
                        <a:buChar char="ü"/>
                      </a:pPr>
                      <a:r>
                        <a:rPr lang="en-US" sz="2200" b="0" i="0" u="none" strike="noStrike" baseline="0" dirty="0" smtClean="0">
                          <a:solidFill>
                            <a:srgbClr val="000000"/>
                          </a:solidFill>
                          <a:latin typeface="+mn-lt"/>
                        </a:rPr>
                        <a:t>I-94 number </a:t>
                      </a:r>
                    </a:p>
                  </a:txBody>
                  <a:tcPr marL="88653" marR="88653"/>
                </a:tc>
              </a:tr>
              <a:tr h="34359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i="0" u="none" strike="noStrike" kern="1200" baseline="0" dirty="0" smtClean="0">
                          <a:solidFill>
                            <a:schemeClr val="dk1"/>
                          </a:solidFill>
                          <a:latin typeface="+mn-lt"/>
                          <a:ea typeface="+mn-ea"/>
                          <a:cs typeface="+mn-cs"/>
                        </a:rPr>
                        <a:t>Arrival/Departure Record in unexpired foreign passport (I-94) </a:t>
                      </a:r>
                      <a:endParaRPr lang="en-US" sz="2200" dirty="0">
                        <a:latin typeface="+mn-lt"/>
                      </a:endParaRPr>
                    </a:p>
                  </a:txBody>
                  <a:tcPr marL="90623" marR="90623" marT="46736" marB="46736"/>
                </a:tc>
                <a:tc>
                  <a:txBody>
                    <a:bodyPr/>
                    <a:lstStyle/>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I-94 number </a:t>
                      </a:r>
                    </a:p>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Passport number </a:t>
                      </a:r>
                    </a:p>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Expiration date </a:t>
                      </a:r>
                    </a:p>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Country of issuance </a:t>
                      </a:r>
                      <a:endParaRPr lang="en-US" sz="2200" dirty="0">
                        <a:latin typeface="+mn-lt"/>
                      </a:endParaRPr>
                    </a:p>
                  </a:txBody>
                  <a:tcPr marL="90623" marR="90623" marT="46736" marB="46736"/>
                </a:tc>
              </a:tr>
              <a:tr h="7378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i="0" u="none" strike="noStrike" kern="1200" baseline="0" dirty="0" smtClean="0">
                          <a:solidFill>
                            <a:schemeClr val="tx1"/>
                          </a:solidFill>
                          <a:latin typeface="+mn-lt"/>
                          <a:ea typeface="+mn-ea"/>
                          <a:cs typeface="+mn-cs"/>
                        </a:rPr>
                        <a:t>Unexpired Foreign </a:t>
                      </a:r>
                      <a:r>
                        <a:rPr lang="en-US" sz="2200" b="0" i="0" u="none" strike="noStrike" kern="1200" baseline="0" dirty="0" smtClean="0">
                          <a:solidFill>
                            <a:schemeClr val="dk1"/>
                          </a:solidFill>
                          <a:latin typeface="+mn-lt"/>
                          <a:ea typeface="+mn-ea"/>
                          <a:cs typeface="+mn-cs"/>
                        </a:rPr>
                        <a:t>passport </a:t>
                      </a:r>
                      <a:endParaRPr lang="en-US" sz="2200" dirty="0">
                        <a:latin typeface="+mn-lt"/>
                      </a:endParaRPr>
                    </a:p>
                  </a:txBody>
                  <a:tcPr marL="90623" marR="90623" marT="46736" marB="46736"/>
                </a:tc>
                <a:tc>
                  <a:txBody>
                    <a:bodyPr/>
                    <a:lstStyle/>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Passport number </a:t>
                      </a:r>
                    </a:p>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Expiration date </a:t>
                      </a:r>
                    </a:p>
                    <a:p>
                      <a:pPr marL="285750" indent="-285750">
                        <a:buFont typeface="Wingdings" panose="05000000000000000000" pitchFamily="2" charset="2"/>
                        <a:buChar char="ü"/>
                      </a:pPr>
                      <a:r>
                        <a:rPr lang="en-US" sz="2200" b="0" i="0" u="none" strike="noStrike" kern="1200" baseline="0" dirty="0" smtClean="0">
                          <a:solidFill>
                            <a:schemeClr val="dk1"/>
                          </a:solidFill>
                          <a:latin typeface="+mn-lt"/>
                          <a:ea typeface="+mn-ea"/>
                          <a:cs typeface="+mn-cs"/>
                        </a:rPr>
                        <a:t>Country of issuance </a:t>
                      </a:r>
                      <a:endParaRPr lang="en-US" sz="2200" dirty="0">
                        <a:latin typeface="+mn-lt"/>
                      </a:endParaRPr>
                    </a:p>
                  </a:txBody>
                  <a:tcPr marL="90623" marR="90623" marT="46736" marB="46736"/>
                </a:tc>
              </a:tr>
            </a:tbl>
          </a:graphicData>
        </a:graphic>
      </p:graphicFrame>
      <p:sp>
        <p:nvSpPr>
          <p:cNvPr id="10"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22002971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Autofit/>
          </a:bodyPr>
          <a:lstStyle/>
          <a:p>
            <a:r>
              <a:rPr lang="en-US" sz="3200" dirty="0">
                <a:solidFill>
                  <a:prstClr val="black"/>
                </a:solidFill>
              </a:rPr>
              <a:t>Immigration Status and Necessary Information from Various Document </a:t>
            </a:r>
            <a:r>
              <a:rPr lang="en-US" sz="3200" dirty="0" smtClean="0">
                <a:solidFill>
                  <a:prstClr val="black"/>
                </a:solidFill>
              </a:rPr>
              <a:t>Types </a:t>
            </a:r>
            <a:r>
              <a:rPr lang="en-US" dirty="0" smtClean="0">
                <a:solidFill>
                  <a:prstClr val="black"/>
                </a:solidFill>
              </a:rPr>
              <a:t>(Cont.)</a:t>
            </a:r>
            <a:endParaRPr lang="en-US" dirty="0"/>
          </a:p>
        </p:txBody>
      </p:sp>
      <p:graphicFrame>
        <p:nvGraphicFramePr>
          <p:cNvPr id="7" name="Content Placeholder 6" descr="Immigration status and document types continued page 3&#10;&#10;If you have Arrival/Departure record in foreign passport (I-94) List these for the document ID: I-94 number, Passport number, &#10;Expiration date, Country of issuance &#10;&#10;If you have Certificate of Eligibility for Nonimmigrant Student Status (I-20) list this for the document ID: Student and Exchange Visitor Information System (SEVIS) ID &#10;&#10;&#10;If you have Certificate of Eligibility for Exchange Visitor Status (DS2019) list this for the document id: Student and Exchange Visitor Information System (SEVIS) ID &#10;&#10;If you have Notice of Action (I-797) list this for the document id: Alien registration number or an I-94 number &#10;&#10;If you have other, list these for the docment id:Alien registration number or an I-94 number, Description of the type or name of the document &#10;&#10;&#10;"/>
          <p:cNvGraphicFramePr>
            <a:graphicFrameLocks noGrp="1"/>
          </p:cNvGraphicFramePr>
          <p:nvPr>
            <p:ph idx="1"/>
            <p:extLst>
              <p:ext uri="{D42A27DB-BD31-4B8C-83A1-F6EECF244321}">
                <p14:modId xmlns:p14="http://schemas.microsoft.com/office/powerpoint/2010/main" val="2902040694"/>
              </p:ext>
            </p:extLst>
          </p:nvPr>
        </p:nvGraphicFramePr>
        <p:xfrm>
          <a:off x="0" y="1179613"/>
          <a:ext cx="9144000" cy="3306768"/>
        </p:xfrm>
        <a:graphic>
          <a:graphicData uri="http://schemas.openxmlformats.org/drawingml/2006/table">
            <a:tbl>
              <a:tblPr firstRow="1" bandRow="1">
                <a:tableStyleId>{5C22544A-7EE6-4342-B048-85BDC9FD1C3A}</a:tableStyleId>
              </a:tblPr>
              <a:tblGrid>
                <a:gridCol w="3429000"/>
                <a:gridCol w="5715000"/>
              </a:tblGrid>
              <a:tr h="46477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1" i="0" u="none" strike="noStrike" kern="1200" baseline="0" dirty="0" smtClean="0">
                          <a:solidFill>
                            <a:schemeClr val="lt1"/>
                          </a:solidFill>
                          <a:latin typeface="+mn-lt"/>
                          <a:ea typeface="+mn-ea"/>
                          <a:cs typeface="+mn-cs"/>
                        </a:rPr>
                        <a:t>If You Have</a:t>
                      </a:r>
                      <a:endParaRPr lang="en-US" sz="2400" b="0" i="0" u="none" strike="noStrike" kern="1200" baseline="0" dirty="0" smtClean="0">
                        <a:solidFill>
                          <a:schemeClr val="lt1"/>
                        </a:solidFill>
                        <a:latin typeface="+mn-lt"/>
                        <a:ea typeface="+mn-ea"/>
                        <a:cs typeface="+mn-cs"/>
                      </a:endParaRPr>
                    </a:p>
                  </a:txBody>
                  <a:tcPr marL="86282" marR="86282" marT="46736" marB="46736"/>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1" i="0" u="none" strike="noStrike" kern="1200" baseline="0" dirty="0" smtClean="0">
                          <a:solidFill>
                            <a:schemeClr val="lt1"/>
                          </a:solidFill>
                          <a:latin typeface="+mn-lt"/>
                          <a:ea typeface="+mn-ea"/>
                          <a:cs typeface="+mn-cs"/>
                        </a:rPr>
                        <a:t>List These For The Document ID </a:t>
                      </a:r>
                      <a:r>
                        <a:rPr lang="en-US" sz="2000" b="0" i="0" u="none" strike="noStrike" kern="1200" baseline="0" dirty="0" smtClean="0">
                          <a:solidFill>
                            <a:schemeClr val="lt1"/>
                          </a:solidFill>
                          <a:latin typeface="+mn-lt"/>
                          <a:ea typeface="+mn-ea"/>
                          <a:cs typeface="+mn-cs"/>
                        </a:rPr>
                        <a:t>	</a:t>
                      </a:r>
                    </a:p>
                  </a:txBody>
                  <a:tcPr marL="86282" marR="86282" marT="46736" marB="46736" anchor="ctr"/>
                </a:tc>
              </a:tr>
              <a:tr h="10694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i="0" u="none" strike="noStrike" kern="1200" baseline="0" dirty="0" smtClean="0">
                          <a:solidFill>
                            <a:schemeClr val="dk1"/>
                          </a:solidFill>
                          <a:latin typeface="+mn-lt"/>
                          <a:ea typeface="+mn-ea"/>
                          <a:cs typeface="+mn-cs"/>
                        </a:rPr>
                        <a:t>Certificate of Eligibility for Nonimmigrant Student Status (I-20)</a:t>
                      </a:r>
                      <a:endParaRPr lang="en-US" sz="2000" dirty="0">
                        <a:latin typeface="+mn-lt"/>
                      </a:endParaRPr>
                    </a:p>
                  </a:txBody>
                  <a:tcPr marL="86282" marR="86282" marT="46736" marB="46736"/>
                </a:tc>
                <a:tc>
                  <a:txBody>
                    <a:bodyPr/>
                    <a:lstStyle/>
                    <a:p>
                      <a:pPr marL="285750" indent="-285750">
                        <a:buFont typeface="Wingdings" panose="05000000000000000000" pitchFamily="2" charset="2"/>
                        <a:buChar char="ü"/>
                      </a:pPr>
                      <a:r>
                        <a:rPr lang="en-US" sz="2000" b="0" kern="1200" dirty="0" smtClean="0">
                          <a:solidFill>
                            <a:schemeClr val="dk1"/>
                          </a:solidFill>
                          <a:effectLst/>
                          <a:latin typeface="+mn-lt"/>
                          <a:ea typeface="+mn-ea"/>
                          <a:cs typeface="+mn-cs"/>
                        </a:rPr>
                        <a:t>Student and Exchange Visitor Information System (</a:t>
                      </a:r>
                      <a:r>
                        <a:rPr lang="en-US" sz="2000" b="0" i="0" u="none" strike="noStrike" kern="1200" baseline="0" dirty="0" smtClean="0">
                          <a:solidFill>
                            <a:schemeClr val="dk1"/>
                          </a:solidFill>
                          <a:latin typeface="+mn-lt"/>
                          <a:ea typeface="+mn-ea"/>
                          <a:cs typeface="+mn-cs"/>
                        </a:rPr>
                        <a:t>SEVIS) ID </a:t>
                      </a:r>
                    </a:p>
                  </a:txBody>
                  <a:tcPr marL="86282" marR="86282" marT="46736" marB="46736"/>
                </a:tc>
              </a:tr>
              <a:tr h="10694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i="0" u="none" strike="noStrike" kern="1200" baseline="0" dirty="0" smtClean="0">
                          <a:solidFill>
                            <a:schemeClr val="dk1"/>
                          </a:solidFill>
                          <a:latin typeface="+mn-lt"/>
                          <a:ea typeface="+mn-ea"/>
                          <a:cs typeface="+mn-cs"/>
                        </a:rPr>
                        <a:t>Certificate of Eligibility for Exchange Visitor Status (DS2019) </a:t>
                      </a:r>
                      <a:endParaRPr lang="en-US" sz="2000" dirty="0">
                        <a:latin typeface="+mn-lt"/>
                      </a:endParaRPr>
                    </a:p>
                  </a:txBody>
                  <a:tcPr marL="86282" marR="86282" marT="46736" marB="46736"/>
                </a:tc>
                <a:tc>
                  <a:txBody>
                    <a:bodyPr/>
                    <a:lstStyle/>
                    <a:p>
                      <a:pPr marL="285750" indent="-285750">
                        <a:buFont typeface="Wingdings" panose="05000000000000000000" pitchFamily="2" charset="2"/>
                        <a:buChar char="ü"/>
                      </a:pPr>
                      <a:r>
                        <a:rPr lang="en-US" sz="2000" b="0" i="0" u="none" strike="noStrike" kern="1200" baseline="0" dirty="0" smtClean="0">
                          <a:solidFill>
                            <a:schemeClr val="dk1"/>
                          </a:solidFill>
                          <a:latin typeface="+mn-lt"/>
                          <a:ea typeface="+mn-ea"/>
                          <a:cs typeface="+mn-cs"/>
                        </a:rPr>
                        <a:t>SEVIS ID </a:t>
                      </a:r>
                    </a:p>
                  </a:txBody>
                  <a:tcPr marL="86282" marR="86282" marT="46736" marB="46736"/>
                </a:tc>
              </a:tr>
              <a:tr h="66348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i="0" u="none" strike="noStrike" kern="1200" baseline="0" dirty="0" smtClean="0">
                          <a:solidFill>
                            <a:schemeClr val="dk1"/>
                          </a:solidFill>
                          <a:latin typeface="+mn-lt"/>
                          <a:ea typeface="+mn-ea"/>
                          <a:cs typeface="+mn-cs"/>
                        </a:rPr>
                        <a:t>Other(including I-797 receipt document) 	</a:t>
                      </a:r>
                      <a:endParaRPr lang="en-US" sz="2000" dirty="0">
                        <a:latin typeface="+mn-lt"/>
                      </a:endParaRPr>
                    </a:p>
                  </a:txBody>
                  <a:tcPr marL="86282" marR="86282" marT="46736" marB="46736"/>
                </a:tc>
                <a:tc>
                  <a:txBody>
                    <a:bodyPr/>
                    <a:lstStyle/>
                    <a:p>
                      <a:pPr marL="285750" indent="-285750">
                        <a:buFont typeface="Wingdings" panose="05000000000000000000" pitchFamily="2" charset="2"/>
                        <a:buChar char="ü"/>
                      </a:pPr>
                      <a:r>
                        <a:rPr lang="en-US" sz="2000" b="0" i="0" u="none" strike="noStrike" kern="1200" baseline="0" dirty="0" smtClean="0">
                          <a:solidFill>
                            <a:schemeClr val="dk1"/>
                          </a:solidFill>
                          <a:latin typeface="+mn-lt"/>
                          <a:ea typeface="+mn-ea"/>
                          <a:cs typeface="+mn-cs"/>
                        </a:rPr>
                        <a:t>Alien number </a:t>
                      </a:r>
                      <a:r>
                        <a:rPr lang="en-US" sz="2000" b="1" i="0" u="none" strike="noStrike" kern="1200" baseline="0" dirty="0" smtClean="0">
                          <a:solidFill>
                            <a:schemeClr val="dk1"/>
                          </a:solidFill>
                          <a:latin typeface="+mn-lt"/>
                          <a:ea typeface="+mn-ea"/>
                          <a:cs typeface="+mn-cs"/>
                        </a:rPr>
                        <a:t>or</a:t>
                      </a:r>
                      <a:r>
                        <a:rPr lang="en-US" sz="2000" b="0" i="0" u="none" strike="noStrike" kern="1200" baseline="0" dirty="0" smtClean="0">
                          <a:solidFill>
                            <a:schemeClr val="dk1"/>
                          </a:solidFill>
                          <a:latin typeface="+mn-lt"/>
                          <a:ea typeface="+mn-ea"/>
                          <a:cs typeface="+mn-cs"/>
                        </a:rPr>
                        <a:t> an I-94 number </a:t>
                      </a:r>
                    </a:p>
                    <a:p>
                      <a:pPr marL="285750" indent="-285750">
                        <a:buFont typeface="Wingdings" panose="05000000000000000000" pitchFamily="2" charset="2"/>
                        <a:buChar char="ü"/>
                      </a:pPr>
                      <a:r>
                        <a:rPr lang="en-US" sz="2000" b="0" i="0" u="none" strike="noStrike" kern="1200" baseline="0" dirty="0" smtClean="0">
                          <a:solidFill>
                            <a:schemeClr val="dk1"/>
                          </a:solidFill>
                          <a:latin typeface="+mn-lt"/>
                          <a:ea typeface="+mn-ea"/>
                          <a:cs typeface="+mn-cs"/>
                        </a:rPr>
                        <a:t>Description of the type or name of the document</a:t>
                      </a:r>
                      <a:endParaRPr lang="en-US" sz="2000" dirty="0">
                        <a:latin typeface="+mn-lt"/>
                      </a:endParaRPr>
                    </a:p>
                  </a:txBody>
                  <a:tcPr marL="86282" marR="86282" marT="46736" marB="46736"/>
                </a:tc>
              </a:tr>
            </a:tbl>
          </a:graphicData>
        </a:graphic>
      </p:graphicFrame>
      <p:sp>
        <p:nvSpPr>
          <p:cNvPr id="2" name="TextBox 1"/>
          <p:cNvSpPr txBox="1"/>
          <p:nvPr/>
        </p:nvSpPr>
        <p:spPr>
          <a:xfrm>
            <a:off x="0" y="4572000"/>
            <a:ext cx="9144000" cy="1708160"/>
          </a:xfrm>
          <a:prstGeom prst="rect">
            <a:avLst/>
          </a:prstGeom>
          <a:solidFill>
            <a:schemeClr val="tx2">
              <a:lumMod val="50000"/>
            </a:schemeClr>
          </a:solidFill>
        </p:spPr>
        <p:txBody>
          <a:bodyPr wrap="square" rtlCol="0">
            <a:spAutoFit/>
          </a:bodyPr>
          <a:lstStyle/>
          <a:p>
            <a:pPr algn="ctr"/>
            <a:r>
              <a:rPr lang="en-US" sz="2100" b="1" dirty="0" smtClean="0">
                <a:solidFill>
                  <a:schemeClr val="bg1"/>
                </a:solidFill>
                <a:latin typeface="+mj-lt"/>
                <a:ea typeface="+mj-ea"/>
                <a:cs typeface="+mj-cs"/>
              </a:rPr>
              <a:t>It’s </a:t>
            </a:r>
            <a:r>
              <a:rPr lang="en-US" sz="2100" b="1" dirty="0">
                <a:solidFill>
                  <a:schemeClr val="bg1"/>
                </a:solidFill>
                <a:latin typeface="+mj-lt"/>
                <a:ea typeface="+mj-ea"/>
                <a:cs typeface="+mj-cs"/>
              </a:rPr>
              <a:t>important to enter as many fields from your immigration document as possible, even though some fields may be labeled “optional.” Entering all of your document information makes the application process go smoother and faster, helps make sure your eligibility results are correct, and may prevent you from needing to come back later and provide more information</a:t>
            </a:r>
            <a:r>
              <a:rPr lang="en-US" sz="2100" b="1" dirty="0" smtClean="0">
                <a:solidFill>
                  <a:schemeClr val="bg1"/>
                </a:solidFill>
                <a:latin typeface="+mj-lt"/>
                <a:ea typeface="+mj-ea"/>
                <a:cs typeface="+mj-cs"/>
              </a:rPr>
              <a:t>.</a:t>
            </a:r>
            <a:endParaRPr lang="en-US" sz="2100" b="1" dirty="0">
              <a:solidFill>
                <a:schemeClr val="bg1"/>
              </a:solidFill>
              <a:latin typeface="+mj-lt"/>
              <a:ea typeface="+mj-ea"/>
              <a:cs typeface="+mj-cs"/>
            </a:endParaRPr>
          </a:p>
        </p:txBody>
      </p:sp>
      <p:sp>
        <p:nvSpPr>
          <p:cNvPr id="10"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34717817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Autofit/>
          </a:bodyPr>
          <a:lstStyle/>
          <a:p>
            <a:r>
              <a:rPr lang="en-US" sz="3200" dirty="0" smtClean="0">
                <a:solidFill>
                  <a:prstClr val="black"/>
                </a:solidFill>
              </a:rPr>
              <a:t>Consumer Attestation of Immigration Status that is Not Successfully Verified</a:t>
            </a:r>
            <a:endParaRPr lang="en-US" dirty="0"/>
          </a:p>
        </p:txBody>
      </p:sp>
      <p:sp>
        <p:nvSpPr>
          <p:cNvPr id="5" name="TextBox 4"/>
          <p:cNvSpPr txBox="1"/>
          <p:nvPr/>
        </p:nvSpPr>
        <p:spPr>
          <a:xfrm>
            <a:off x="457200" y="1331308"/>
            <a:ext cx="8229600" cy="4893647"/>
          </a:xfrm>
          <a:prstGeom prst="rect">
            <a:avLst/>
          </a:prstGeom>
          <a:noFill/>
        </p:spPr>
        <p:txBody>
          <a:bodyPr wrap="square" rtlCol="0">
            <a:spAutoFit/>
          </a:bodyPr>
          <a:lstStyle/>
          <a:p>
            <a:pPr marL="342900" lvl="0" indent="-342900">
              <a:buFont typeface="Arial" panose="020B0604020202020204" pitchFamily="34" charset="0"/>
              <a:buChar char="•"/>
            </a:pPr>
            <a:r>
              <a:rPr lang="en-US" sz="2400" dirty="0" smtClean="0"/>
              <a:t>An eligibility notice instructs the </a:t>
            </a:r>
            <a:r>
              <a:rPr lang="en-US" sz="2400" dirty="0"/>
              <a:t>consumer </a:t>
            </a:r>
            <a:r>
              <a:rPr lang="en-US" sz="2400" dirty="0" smtClean="0"/>
              <a:t>on how to </a:t>
            </a:r>
            <a:r>
              <a:rPr lang="en-US" sz="2400" dirty="0"/>
              <a:t>provide documentation in support of their attestation to the Marketplace for manual </a:t>
            </a:r>
            <a:r>
              <a:rPr lang="en-US" sz="2400" dirty="0" smtClean="0"/>
              <a:t>verification</a:t>
            </a:r>
          </a:p>
          <a:p>
            <a:pPr marL="342900" lvl="0" indent="-342900">
              <a:buFont typeface="Arial" panose="020B0604020202020204" pitchFamily="34" charset="0"/>
              <a:buChar char="•"/>
            </a:pPr>
            <a:r>
              <a:rPr lang="en-US" sz="2400" dirty="0"/>
              <a:t>C</a:t>
            </a:r>
            <a:r>
              <a:rPr lang="en-US" sz="2400" dirty="0" smtClean="0"/>
              <a:t>onsumer </a:t>
            </a:r>
            <a:r>
              <a:rPr lang="en-US" sz="2400" dirty="0"/>
              <a:t>should </a:t>
            </a:r>
            <a:r>
              <a:rPr lang="en-US" sz="2400" dirty="0" smtClean="0"/>
              <a:t>upload </a:t>
            </a:r>
            <a:r>
              <a:rPr lang="en-US" sz="2400" dirty="0"/>
              <a:t>supplemental documentation </a:t>
            </a:r>
            <a:r>
              <a:rPr lang="en-US" sz="2400" dirty="0" smtClean="0"/>
              <a:t>that supports </a:t>
            </a:r>
            <a:r>
              <a:rPr lang="en-US" sz="2400" dirty="0"/>
              <a:t>their status through their Marketplace account or mail copies to the </a:t>
            </a:r>
            <a:r>
              <a:rPr lang="en-US" sz="2400" dirty="0" smtClean="0"/>
              <a:t>Marketplace: </a:t>
            </a:r>
            <a:endParaRPr lang="en-US" sz="2400" dirty="0"/>
          </a:p>
          <a:p>
            <a:pPr marL="171450"/>
            <a:r>
              <a:rPr lang="en-US" sz="2400" dirty="0" smtClean="0"/>
              <a:t>	</a:t>
            </a:r>
            <a:r>
              <a:rPr lang="en-US" sz="2000" dirty="0" smtClean="0"/>
              <a:t>Health </a:t>
            </a:r>
            <a:r>
              <a:rPr lang="en-US" sz="2000" dirty="0"/>
              <a:t>Insurance Marketplace </a:t>
            </a:r>
            <a:br>
              <a:rPr lang="en-US" sz="2000" dirty="0"/>
            </a:br>
            <a:r>
              <a:rPr lang="en-US" sz="2000" dirty="0" smtClean="0"/>
              <a:t>	Attn: Supporting Documentation</a:t>
            </a:r>
            <a:r>
              <a:rPr lang="en-US" sz="2000" dirty="0"/>
              <a:t/>
            </a:r>
            <a:br>
              <a:rPr lang="en-US" sz="2000" dirty="0"/>
            </a:br>
            <a:r>
              <a:rPr lang="en-US" sz="2000" dirty="0" smtClean="0"/>
              <a:t>	465 </a:t>
            </a:r>
            <a:r>
              <a:rPr lang="en-US" sz="2000" dirty="0"/>
              <a:t>Industrial Blvd. </a:t>
            </a:r>
            <a:br>
              <a:rPr lang="en-US" sz="2000" dirty="0"/>
            </a:br>
            <a:r>
              <a:rPr lang="en-US" sz="2000" dirty="0" smtClean="0"/>
              <a:t>	London</a:t>
            </a:r>
            <a:r>
              <a:rPr lang="en-US" sz="2000" dirty="0"/>
              <a:t>, KY 40750-0001</a:t>
            </a:r>
          </a:p>
          <a:p>
            <a:pPr marL="342900" lvl="0" indent="-342900">
              <a:buFont typeface="Arial" panose="020B0604020202020204" pitchFamily="34" charset="0"/>
              <a:buChar char="•"/>
            </a:pPr>
            <a:r>
              <a:rPr lang="en-US" sz="2400" dirty="0"/>
              <a:t>If the consumer isn’t sure, or has an eligible status but no document, </a:t>
            </a:r>
            <a:r>
              <a:rPr lang="en-US" sz="2400" dirty="0" smtClean="0"/>
              <a:t>they may call </a:t>
            </a:r>
            <a:r>
              <a:rPr lang="en-US" sz="2400" dirty="0"/>
              <a:t>the Marketplace Call Center at 1-800-319-2596 for help. TTY users should call </a:t>
            </a:r>
            <a:r>
              <a:rPr lang="en-US" sz="2400" dirty="0" smtClean="0"/>
              <a:t>1-855-889-4325</a:t>
            </a:r>
            <a:endParaRPr lang="en-US" sz="2400" dirty="0"/>
          </a:p>
        </p:txBody>
      </p:sp>
      <p:sp>
        <p:nvSpPr>
          <p:cNvPr id="10"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8154653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smtClean="0"/>
              <a:t>Additional Documents to Prove Eligibility </a:t>
            </a:r>
            <a:endParaRPr lang="en-US" sz="3600" dirty="0"/>
          </a:p>
        </p:txBody>
      </p:sp>
      <p:sp>
        <p:nvSpPr>
          <p:cNvPr id="2" name="Content Placeholder 1"/>
          <p:cNvSpPr>
            <a:spLocks noGrp="1"/>
          </p:cNvSpPr>
          <p:nvPr>
            <p:ph idx="1"/>
          </p:nvPr>
        </p:nvSpPr>
        <p:spPr/>
        <p:txBody>
          <a:bodyPr>
            <a:normAutofit fontScale="62500" lnSpcReduction="20000"/>
          </a:bodyPr>
          <a:lstStyle/>
          <a:p>
            <a:pPr>
              <a:lnSpc>
                <a:spcPct val="120000"/>
              </a:lnSpc>
              <a:spcBef>
                <a:spcPts val="600"/>
              </a:spcBef>
              <a:buFont typeface="Wingdings" panose="05000000000000000000" pitchFamily="2" charset="2"/>
              <a:buChar char="§"/>
            </a:pPr>
            <a:r>
              <a:rPr lang="en-US" sz="4000" dirty="0" smtClean="0"/>
              <a:t>Document </a:t>
            </a:r>
            <a:r>
              <a:rPr lang="en-US" sz="4000" dirty="0"/>
              <a:t>indicating </a:t>
            </a:r>
            <a:r>
              <a:rPr lang="en-US" sz="4000" dirty="0" smtClean="0"/>
              <a:t>membership in </a:t>
            </a:r>
            <a:r>
              <a:rPr lang="en-US" sz="4000" dirty="0"/>
              <a:t>a federally recognized </a:t>
            </a:r>
            <a:r>
              <a:rPr lang="en-US" sz="4000" dirty="0" smtClean="0"/>
              <a:t>American Indian </a:t>
            </a:r>
            <a:r>
              <a:rPr lang="en-US" sz="4000" dirty="0"/>
              <a:t>tribe </a:t>
            </a:r>
            <a:r>
              <a:rPr lang="en-US" sz="4000" dirty="0" smtClean="0"/>
              <a:t>for </a:t>
            </a:r>
            <a:r>
              <a:rPr lang="en-US" sz="4000" dirty="0"/>
              <a:t>American </a:t>
            </a:r>
            <a:r>
              <a:rPr lang="en-US" sz="4000" dirty="0" smtClean="0"/>
              <a:t>Indians </a:t>
            </a:r>
            <a:r>
              <a:rPr lang="en-US" sz="4000" dirty="0"/>
              <a:t>born in Canada </a:t>
            </a:r>
            <a:endParaRPr lang="en-US" sz="4000" dirty="0" smtClean="0"/>
          </a:p>
          <a:p>
            <a:pPr>
              <a:lnSpc>
                <a:spcPct val="120000"/>
              </a:lnSpc>
              <a:spcBef>
                <a:spcPts val="600"/>
              </a:spcBef>
              <a:buFont typeface="Wingdings" panose="05000000000000000000" pitchFamily="2" charset="2"/>
              <a:buChar char="§"/>
            </a:pPr>
            <a:r>
              <a:rPr lang="en-US" sz="4000" dirty="0" smtClean="0"/>
              <a:t>Office </a:t>
            </a:r>
            <a:r>
              <a:rPr lang="en-US" sz="4000" dirty="0"/>
              <a:t>of Refugee </a:t>
            </a:r>
            <a:r>
              <a:rPr lang="en-US" sz="4000" dirty="0" smtClean="0"/>
              <a:t>Resettlement </a:t>
            </a:r>
            <a:r>
              <a:rPr lang="en-US" sz="4000" dirty="0"/>
              <a:t>E</a:t>
            </a:r>
            <a:r>
              <a:rPr lang="en-US" sz="4000" dirty="0" smtClean="0"/>
              <a:t>ligibility </a:t>
            </a:r>
            <a:r>
              <a:rPr lang="en-US" sz="4000" dirty="0"/>
              <a:t>letter (if under 18) </a:t>
            </a:r>
          </a:p>
          <a:p>
            <a:pPr>
              <a:lnSpc>
                <a:spcPct val="120000"/>
              </a:lnSpc>
              <a:spcBef>
                <a:spcPts val="600"/>
              </a:spcBef>
              <a:buFont typeface="Wingdings" panose="05000000000000000000" pitchFamily="2" charset="2"/>
              <a:buChar char="§"/>
            </a:pPr>
            <a:r>
              <a:rPr lang="en-US" sz="4000" dirty="0"/>
              <a:t>Document indicating withholding of </a:t>
            </a:r>
            <a:r>
              <a:rPr lang="en-US" sz="4000" dirty="0" smtClean="0"/>
              <a:t>deportation or removal</a:t>
            </a:r>
          </a:p>
          <a:p>
            <a:pPr>
              <a:lnSpc>
                <a:spcPct val="120000"/>
              </a:lnSpc>
              <a:spcBef>
                <a:spcPts val="600"/>
              </a:spcBef>
            </a:pPr>
            <a:r>
              <a:rPr lang="en-US" sz="4000" dirty="0" smtClean="0"/>
              <a:t>Administrative </a:t>
            </a:r>
            <a:r>
              <a:rPr lang="en-US" sz="4000" dirty="0"/>
              <a:t>order staying removal issued by the Department of Homeland Security (DHS) </a:t>
            </a:r>
          </a:p>
          <a:p>
            <a:pPr>
              <a:lnSpc>
                <a:spcPct val="120000"/>
              </a:lnSpc>
              <a:spcBef>
                <a:spcPts val="600"/>
              </a:spcBef>
            </a:pPr>
            <a:r>
              <a:rPr lang="en-US" sz="4000" dirty="0"/>
              <a:t>Certification from U.S. Department of Health and Human Services, Office of Refugee Resettlement </a:t>
            </a:r>
          </a:p>
          <a:p>
            <a:pPr marL="0" indent="0">
              <a:buNone/>
            </a:pPr>
            <a:endParaRPr lang="en-US" dirty="0"/>
          </a:p>
        </p:txBody>
      </p:sp>
      <p:sp>
        <p:nvSpPr>
          <p:cNvPr id="10" name="Date Placeholder 9"/>
          <p:cNvSpPr>
            <a:spLocks noGrp="1"/>
          </p:cNvSpPr>
          <p:nvPr>
            <p:ph type="dt" sz="half" idx="10"/>
          </p:nvPr>
        </p:nvSpPr>
        <p:spPr/>
        <p:txBody>
          <a:bodyPr/>
          <a:lstStyle/>
          <a:p>
            <a:r>
              <a:rPr lang="en-US" smtClean="0">
                <a:solidFill>
                  <a:prstClr val="black"/>
                </a:solidFill>
              </a:rPr>
              <a:t>October 2016</a:t>
            </a:r>
            <a:endParaRPr lang="en-US" dirty="0">
              <a:solidFill>
                <a:prstClr val="black"/>
              </a:solidFill>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
        <p:nvSpPr>
          <p:cNvPr id="4" name="Footer Placeholder 3"/>
          <p:cNvSpPr>
            <a:spLocks noGrp="1"/>
          </p:cNvSpPr>
          <p:nvPr>
            <p:ph type="ftr" sz="quarter" idx="11"/>
          </p:nvPr>
        </p:nvSpPr>
        <p:spPr/>
        <p:txBody>
          <a:bodyPr/>
          <a:lstStyle/>
          <a:p>
            <a:r>
              <a:rPr lang="en-US" smtClean="0">
                <a:solidFill>
                  <a:prstClr val="black"/>
                </a:solidFill>
              </a:rPr>
              <a:t>Marketplace for Immigrant Families</a:t>
            </a:r>
            <a:endParaRPr lang="en-US" dirty="0">
              <a:solidFill>
                <a:prstClr val="black"/>
              </a:solidFill>
            </a:endParaRPr>
          </a:p>
        </p:txBody>
      </p:sp>
      <p:sp>
        <p:nvSpPr>
          <p:cNvPr id="5" name="Slide Number Placeholder 4"/>
          <p:cNvSpPr>
            <a:spLocks noGrp="1"/>
          </p:cNvSpPr>
          <p:nvPr>
            <p:ph type="sldNum" sz="quarter" idx="12"/>
          </p:nvPr>
        </p:nvSpPr>
        <p:spPr/>
        <p:txBody>
          <a:bodyPr/>
          <a:lstStyle/>
          <a:p>
            <a:fld id="{78C0CC3C-85F1-4D86-9B70-8D9F8B17F046}"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68588664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pPr algn="ctr"/>
            <a:r>
              <a:rPr lang="en-US" sz="3600" b="1" dirty="0" smtClean="0">
                <a:effectLst/>
                <a:latin typeface="Calibri" pitchFamily="34" charset="0"/>
                <a:cs typeface="Calibri" pitchFamily="34" charset="0"/>
              </a:rPr>
              <a:t>When You Can </a:t>
            </a:r>
            <a:r>
              <a:rPr lang="en-US" sz="3600" b="1" dirty="0" smtClean="0">
                <a:solidFill>
                  <a:schemeClr val="tx1"/>
                </a:solidFill>
                <a:effectLst/>
                <a:latin typeface="Calibri" pitchFamily="34" charset="0"/>
                <a:cs typeface="Calibri" pitchFamily="34" charset="0"/>
              </a:rPr>
              <a:t>Enroll in Coverage</a:t>
            </a:r>
            <a:endParaRPr lang="en-US" sz="3600" b="1" dirty="0">
              <a:solidFill>
                <a:schemeClr val="tx1"/>
              </a:solidFill>
              <a:effectLst/>
              <a:latin typeface="Calibri" pitchFamily="34" charset="0"/>
              <a:cs typeface="Calibri" pitchFamily="34" charset="0"/>
            </a:endParaRPr>
          </a:p>
        </p:txBody>
      </p:sp>
      <p:sp>
        <p:nvSpPr>
          <p:cNvPr id="2" name="Content Placeholder 1"/>
          <p:cNvSpPr>
            <a:spLocks noGrp="1"/>
          </p:cNvSpPr>
          <p:nvPr>
            <p:ph idx="1"/>
          </p:nvPr>
        </p:nvSpPr>
        <p:spPr>
          <a:xfrm>
            <a:off x="457200" y="1447800"/>
            <a:ext cx="8229600" cy="4525963"/>
          </a:xfrm>
        </p:spPr>
        <p:txBody>
          <a:bodyPr>
            <a:noAutofit/>
          </a:bodyPr>
          <a:lstStyle/>
          <a:p>
            <a:pPr>
              <a:spcBef>
                <a:spcPts val="600"/>
              </a:spcBef>
            </a:pPr>
            <a:r>
              <a:rPr lang="en-US" sz="3200" dirty="0" smtClean="0">
                <a:latin typeface="Calibri" pitchFamily="34" charset="0"/>
                <a:cs typeface="Calibri" pitchFamily="34" charset="0"/>
              </a:rPr>
              <a:t>Open Enrollment Period </a:t>
            </a:r>
          </a:p>
          <a:p>
            <a:pPr lvl="1">
              <a:spcBef>
                <a:spcPts val="600"/>
              </a:spcBef>
            </a:pPr>
            <a:r>
              <a:rPr lang="en-US" sz="2800" dirty="0" smtClean="0"/>
              <a:t>November 1, 2016—January 31, 2017, for </a:t>
            </a:r>
            <a:r>
              <a:rPr lang="en-US" sz="2800" dirty="0"/>
              <a:t>coverage in </a:t>
            </a:r>
            <a:r>
              <a:rPr lang="en-US" sz="2800" dirty="0" smtClean="0"/>
              <a:t>2017 </a:t>
            </a:r>
          </a:p>
          <a:p>
            <a:pPr>
              <a:spcBef>
                <a:spcPts val="600"/>
              </a:spcBef>
            </a:pPr>
            <a:r>
              <a:rPr lang="en-US" sz="3200" dirty="0" smtClean="0">
                <a:latin typeface="Calibri" pitchFamily="34" charset="0"/>
                <a:cs typeface="Calibri" pitchFamily="34" charset="0"/>
              </a:rPr>
              <a:t>During a Special Enrollment Period (SEP), if eligible</a:t>
            </a:r>
          </a:p>
          <a:p>
            <a:pPr>
              <a:spcBef>
                <a:spcPts val="600"/>
              </a:spcBef>
            </a:pPr>
            <a:r>
              <a:rPr lang="en-US" sz="3200" dirty="0">
                <a:latin typeface="Calibri" pitchFamily="34" charset="0"/>
                <a:cs typeface="Calibri" pitchFamily="34" charset="0"/>
              </a:rPr>
              <a:t>Once per month if member of </a:t>
            </a:r>
            <a:r>
              <a:rPr lang="en-US" sz="3200" dirty="0" smtClean="0">
                <a:latin typeface="Calibri" pitchFamily="34" charset="0"/>
                <a:cs typeface="Calibri" pitchFamily="34" charset="0"/>
              </a:rPr>
              <a:t>a federally </a:t>
            </a:r>
            <a:r>
              <a:rPr lang="en-US" sz="3200" dirty="0">
                <a:latin typeface="Calibri" pitchFamily="34" charset="0"/>
                <a:cs typeface="Calibri" pitchFamily="34" charset="0"/>
              </a:rPr>
              <a:t>recognized Indian tribe or Alaska </a:t>
            </a:r>
            <a:r>
              <a:rPr lang="en-US" sz="3200" dirty="0" smtClean="0">
                <a:latin typeface="Calibri" pitchFamily="34" charset="0"/>
                <a:cs typeface="Calibri" pitchFamily="34" charset="0"/>
              </a:rPr>
              <a:t>Native shareholder corporation</a:t>
            </a:r>
            <a:endParaRPr lang="en-US" sz="3200" dirty="0">
              <a:latin typeface="Calibri" pitchFamily="34" charset="0"/>
              <a:cs typeface="Calibri" pitchFamily="34" charset="0"/>
            </a:endParaRPr>
          </a:p>
          <a:p>
            <a:pPr>
              <a:lnSpc>
                <a:spcPct val="120000"/>
              </a:lnSpc>
              <a:spcBef>
                <a:spcPts val="600"/>
              </a:spcBef>
            </a:pPr>
            <a:endParaRPr lang="en-US" sz="2800" dirty="0" smtClean="0">
              <a:latin typeface="Calibri" pitchFamily="34" charset="0"/>
              <a:cs typeface="Calibri" pitchFamily="34" charset="0"/>
            </a:endParaRPr>
          </a:p>
          <a:p>
            <a:pPr>
              <a:buNone/>
            </a:pPr>
            <a:r>
              <a:rPr lang="en-US" sz="3200" dirty="0" smtClean="0"/>
              <a:t> </a:t>
            </a:r>
            <a:endParaRPr lang="en-US" sz="3200" dirty="0"/>
          </a:p>
        </p:txBody>
      </p:sp>
      <p:sp>
        <p:nvSpPr>
          <p:cNvPr id="5" name="Date Placeholder 4"/>
          <p:cNvSpPr>
            <a:spLocks noGrp="1"/>
          </p:cNvSpPr>
          <p:nvPr>
            <p:ph type="dt" sz="half" idx="10"/>
          </p:nvPr>
        </p:nvSpPr>
        <p:spPr/>
        <p:txBody>
          <a:bodyPr/>
          <a:lstStyle/>
          <a:p>
            <a:r>
              <a:rPr lang="en-US" smtClean="0"/>
              <a:t>October 2016</a:t>
            </a:r>
            <a:endParaRPr lang="en-US" dirty="0"/>
          </a:p>
        </p:txBody>
      </p:sp>
      <p:sp>
        <p:nvSpPr>
          <p:cNvPr id="3" name="Footer Placeholder 2"/>
          <p:cNvSpPr>
            <a:spLocks noGrp="1"/>
          </p:cNvSpPr>
          <p:nvPr>
            <p:ph type="ftr" sz="quarter" idx="11"/>
          </p:nvPr>
        </p:nvSpPr>
        <p:spPr/>
        <p:txBody>
          <a:bodyPr/>
          <a:lstStyle/>
          <a:p>
            <a:r>
              <a:rPr lang="en-US" smtClean="0"/>
              <a:t>Marketplace for Immigrant Families</a:t>
            </a:r>
            <a:endParaRPr lang="en-US" dirty="0"/>
          </a:p>
        </p:txBody>
      </p:sp>
      <p:sp>
        <p:nvSpPr>
          <p:cNvPr id="6" name="Slide Number Placeholder 5"/>
          <p:cNvSpPr>
            <a:spLocks noGrp="1"/>
          </p:cNvSpPr>
          <p:nvPr>
            <p:ph type="sldNum" sz="quarter" idx="12"/>
          </p:nvPr>
        </p:nvSpPr>
        <p:spPr/>
        <p:txBody>
          <a:bodyPr/>
          <a:lstStyle/>
          <a:p>
            <a:fld id="{78C0CC3C-85F1-4D86-9B70-8D9F8B17F046}" type="slidenum">
              <a:rPr lang="en-US" smtClean="0"/>
              <a:pPr/>
              <a:t>15</a:t>
            </a:fld>
            <a:endParaRPr lang="en-US" dirty="0"/>
          </a:p>
        </p:txBody>
      </p:sp>
    </p:spTree>
    <p:extLst>
      <p:ext uri="{BB962C8B-B14F-4D97-AF65-F5344CB8AC3E}">
        <p14:creationId xmlns:p14="http://schemas.microsoft.com/office/powerpoint/2010/main" val="234525457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sz="3600" b="1" dirty="0" smtClean="0">
                <a:solidFill>
                  <a:schemeClr val="tx1"/>
                </a:solidFill>
                <a:latin typeface="Calibri" pitchFamily="34" charset="0"/>
                <a:cs typeface="Calibri" pitchFamily="34" charset="0"/>
              </a:rPr>
              <a:t>How to Use a Special Enrollment Period (SEP) </a:t>
            </a:r>
            <a:br>
              <a:rPr lang="en-US" sz="3600" b="1" dirty="0" smtClean="0">
                <a:solidFill>
                  <a:schemeClr val="tx1"/>
                </a:solidFill>
                <a:latin typeface="Calibri" pitchFamily="34" charset="0"/>
                <a:cs typeface="Calibri" pitchFamily="34" charset="0"/>
              </a:rPr>
            </a:br>
            <a:r>
              <a:rPr lang="en-US" sz="3600" b="1" dirty="0" smtClean="0">
                <a:solidFill>
                  <a:schemeClr val="tx1"/>
                </a:solidFill>
                <a:latin typeface="Calibri" pitchFamily="34" charset="0"/>
                <a:cs typeface="Calibri" pitchFamily="34" charset="0"/>
              </a:rPr>
              <a:t>for a Qualifying Life Event</a:t>
            </a:r>
            <a:endParaRPr lang="en-US" sz="3600" b="1" dirty="0">
              <a:solidFill>
                <a:schemeClr val="tx1"/>
              </a:solidFill>
              <a:effectLst/>
              <a:latin typeface="Calibri" pitchFamily="34" charset="0"/>
              <a:cs typeface="Calibri" pitchFamily="34" charset="0"/>
            </a:endParaRPr>
          </a:p>
        </p:txBody>
      </p:sp>
      <p:sp>
        <p:nvSpPr>
          <p:cNvPr id="2" name="Content Placeholder 1"/>
          <p:cNvSpPr>
            <a:spLocks noGrp="1"/>
          </p:cNvSpPr>
          <p:nvPr>
            <p:ph idx="1"/>
          </p:nvPr>
        </p:nvSpPr>
        <p:spPr>
          <a:xfrm>
            <a:off x="685800" y="1371600"/>
            <a:ext cx="8077200" cy="4525963"/>
          </a:xfrm>
        </p:spPr>
        <p:txBody>
          <a:bodyPr>
            <a:normAutofit fontScale="92500" lnSpcReduction="10000"/>
          </a:bodyPr>
          <a:lstStyle/>
          <a:p>
            <a:pPr>
              <a:lnSpc>
                <a:spcPct val="110000"/>
              </a:lnSpc>
              <a:spcBef>
                <a:spcPts val="600"/>
              </a:spcBef>
            </a:pPr>
            <a:r>
              <a:rPr lang="en-US" dirty="0" smtClean="0">
                <a:latin typeface="Calibri" pitchFamily="34" charset="0"/>
              </a:rPr>
              <a:t>If you have a life event, like marriage, birth, divorce, or gaining citizenship, you should contact the Marketplace within 60 days of the change to receive an SEP </a:t>
            </a:r>
          </a:p>
          <a:p>
            <a:pPr marL="640080" lvl="1">
              <a:lnSpc>
                <a:spcPct val="110000"/>
              </a:lnSpc>
              <a:spcBef>
                <a:spcPts val="600"/>
              </a:spcBef>
            </a:pPr>
            <a:r>
              <a:rPr lang="en-US" sz="2800" dirty="0" smtClean="0">
                <a:latin typeface="Calibri" pitchFamily="34" charset="0"/>
              </a:rPr>
              <a:t>See if you qualify at </a:t>
            </a:r>
            <a:r>
              <a:rPr lang="en-US" u="sng" dirty="0" smtClean="0">
                <a:solidFill>
                  <a:prstClr val="black"/>
                </a:solidFill>
                <a:hlinkClick r:id="rId3"/>
              </a:rPr>
              <a:t>HealthCare.gov/screener/</a:t>
            </a:r>
            <a:r>
              <a:rPr lang="en-US" u="sng" dirty="0" smtClean="0">
                <a:solidFill>
                  <a:prstClr val="black"/>
                </a:solidFill>
              </a:rPr>
              <a:t> </a:t>
            </a:r>
          </a:p>
          <a:p>
            <a:pPr marL="640080" lvl="1">
              <a:lnSpc>
                <a:spcPct val="110000"/>
              </a:lnSpc>
              <a:spcBef>
                <a:spcPts val="600"/>
              </a:spcBef>
            </a:pPr>
            <a:r>
              <a:rPr lang="en-US" dirty="0" smtClean="0">
                <a:solidFill>
                  <a:prstClr val="black"/>
                </a:solidFill>
                <a:latin typeface="Calibri" pitchFamily="34" charset="0"/>
              </a:rPr>
              <a:t>If you qualify for an SEP, log into your account and click on “Report a Life Change”</a:t>
            </a:r>
          </a:p>
          <a:p>
            <a:pPr marL="628650" lvl="1">
              <a:lnSpc>
                <a:spcPct val="110000"/>
              </a:lnSpc>
              <a:spcBef>
                <a:spcPts val="600"/>
              </a:spcBef>
            </a:pPr>
            <a:r>
              <a:rPr lang="en-US" dirty="0" smtClean="0">
                <a:latin typeface="Calibri" pitchFamily="34" charset="0"/>
              </a:rPr>
              <a:t>Or report a life event b</a:t>
            </a:r>
            <a:r>
              <a:rPr lang="en-US" sz="2800" dirty="0" smtClean="0">
                <a:latin typeface="Calibri" pitchFamily="34" charset="0"/>
              </a:rPr>
              <a:t>y phone</a:t>
            </a:r>
          </a:p>
          <a:p>
            <a:pPr marL="1040130" lvl="2">
              <a:lnSpc>
                <a:spcPct val="110000"/>
              </a:lnSpc>
              <a:spcBef>
                <a:spcPts val="600"/>
              </a:spcBef>
            </a:pPr>
            <a:r>
              <a:rPr lang="en-US" sz="2400" dirty="0" smtClean="0">
                <a:latin typeface="Calibri" pitchFamily="34" charset="0"/>
              </a:rPr>
              <a:t>Call the Marketplace Call Center at 1-800-318-2596</a:t>
            </a:r>
          </a:p>
          <a:p>
            <a:pPr marL="1089025" lvl="2" indent="-288925">
              <a:lnSpc>
                <a:spcPct val="110000"/>
              </a:lnSpc>
              <a:spcBef>
                <a:spcPts val="600"/>
              </a:spcBef>
            </a:pPr>
            <a:r>
              <a:rPr lang="en-US" sz="2400" dirty="0" smtClean="0"/>
              <a:t>TTY 1-855-889-4325</a:t>
            </a:r>
            <a:endParaRPr lang="en-US" sz="2400" dirty="0"/>
          </a:p>
        </p:txBody>
      </p:sp>
      <p:sp>
        <p:nvSpPr>
          <p:cNvPr id="5" name="Date Placeholder 4"/>
          <p:cNvSpPr>
            <a:spLocks noGrp="1"/>
          </p:cNvSpPr>
          <p:nvPr>
            <p:ph type="dt" sz="half" idx="10"/>
          </p:nvPr>
        </p:nvSpPr>
        <p:spPr/>
        <p:txBody>
          <a:bodyPr/>
          <a:lstStyle/>
          <a:p>
            <a:r>
              <a:rPr lang="en-US" smtClean="0"/>
              <a:t>October 2016</a:t>
            </a:r>
            <a:endParaRPr lang="en-US" dirty="0"/>
          </a:p>
        </p:txBody>
      </p:sp>
      <p:sp>
        <p:nvSpPr>
          <p:cNvPr id="3" name="Footer Placeholder 2"/>
          <p:cNvSpPr>
            <a:spLocks noGrp="1"/>
          </p:cNvSpPr>
          <p:nvPr>
            <p:ph type="ftr" sz="quarter" idx="11"/>
          </p:nvPr>
        </p:nvSpPr>
        <p:spPr/>
        <p:txBody>
          <a:bodyPr/>
          <a:lstStyle/>
          <a:p>
            <a:r>
              <a:rPr lang="en-US" smtClean="0"/>
              <a:t>Marketplace for Immigrant Families</a:t>
            </a:r>
            <a:endParaRPr lang="en-US" dirty="0"/>
          </a:p>
        </p:txBody>
      </p:sp>
      <p:sp>
        <p:nvSpPr>
          <p:cNvPr id="6" name="Slide Number Placeholder 5"/>
          <p:cNvSpPr>
            <a:spLocks noGrp="1"/>
          </p:cNvSpPr>
          <p:nvPr>
            <p:ph type="sldNum" sz="quarter" idx="12"/>
          </p:nvPr>
        </p:nvSpPr>
        <p:spPr/>
        <p:txBody>
          <a:bodyPr/>
          <a:lstStyle/>
          <a:p>
            <a:fld id="{78C0CC3C-85F1-4D86-9B70-8D9F8B17F046}" type="slidenum">
              <a:rPr lang="en-US" smtClean="0"/>
              <a:pPr/>
              <a:t>16</a:t>
            </a:fld>
            <a:endParaRPr lang="en-US" dirty="0"/>
          </a:p>
        </p:txBody>
      </p:sp>
    </p:spTree>
    <p:extLst>
      <p:ext uri="{BB962C8B-B14F-4D97-AF65-F5344CB8AC3E}">
        <p14:creationId xmlns:p14="http://schemas.microsoft.com/office/powerpoint/2010/main" val="42071952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z="3600" b="1" dirty="0" smtClean="0">
                <a:solidFill>
                  <a:schemeClr val="tx1"/>
                </a:solidFill>
              </a:rPr>
              <a:t>Gather Important Information</a:t>
            </a:r>
            <a:endParaRPr lang="en-US" sz="3600" b="1" dirty="0">
              <a:solidFill>
                <a:schemeClr val="tx1"/>
              </a:solidFill>
            </a:endParaRPr>
          </a:p>
        </p:txBody>
      </p:sp>
      <p:sp>
        <p:nvSpPr>
          <p:cNvPr id="8" name="Content Placeholder 7"/>
          <p:cNvSpPr>
            <a:spLocks noGrp="1"/>
          </p:cNvSpPr>
          <p:nvPr>
            <p:ph idx="1"/>
          </p:nvPr>
        </p:nvSpPr>
        <p:spPr/>
        <p:txBody>
          <a:bodyPr>
            <a:normAutofit/>
          </a:bodyPr>
          <a:lstStyle/>
          <a:p>
            <a:pPr marL="0" indent="0">
              <a:buNone/>
            </a:pPr>
            <a:r>
              <a:rPr lang="en-US" sz="2800" dirty="0">
                <a:hlinkClick r:id="rId3"/>
              </a:rPr>
              <a:t>M</a:t>
            </a:r>
            <a:r>
              <a:rPr lang="en-US" sz="2800" dirty="0" smtClean="0">
                <a:hlinkClick r:id="rId3"/>
              </a:rPr>
              <a:t>arketplace.cms.gov/outreach-and-education/apply-for-or-renew-coverage.pdf</a:t>
            </a:r>
            <a:r>
              <a:rPr lang="en-US" sz="2800" dirty="0" smtClean="0"/>
              <a:t> </a:t>
            </a:r>
            <a:endParaRPr lang="en-US" sz="2800" dirty="0"/>
          </a:p>
        </p:txBody>
      </p:sp>
      <p:sp>
        <p:nvSpPr>
          <p:cNvPr id="9" name="TextBox 8"/>
          <p:cNvSpPr txBox="1"/>
          <p:nvPr/>
        </p:nvSpPr>
        <p:spPr>
          <a:xfrm>
            <a:off x="470336" y="2795568"/>
            <a:ext cx="3962400" cy="2246769"/>
          </a:xfrm>
          <a:prstGeom prst="rect">
            <a:avLst/>
          </a:prstGeom>
          <a:noFill/>
        </p:spPr>
        <p:txBody>
          <a:bodyPr wrap="square" rtlCol="0">
            <a:spAutoFit/>
          </a:bodyPr>
          <a:lstStyle/>
          <a:p>
            <a:r>
              <a:rPr lang="en-US" sz="2800" dirty="0" smtClean="0"/>
              <a:t>You should download or print this checklist so you know what information may be needed to apply for coverage</a:t>
            </a:r>
            <a:endParaRPr lang="en-US" sz="2800" dirty="0"/>
          </a:p>
        </p:txBody>
      </p:sp>
      <p:sp>
        <p:nvSpPr>
          <p:cNvPr id="4" name="Date Placeholder 3"/>
          <p:cNvSpPr>
            <a:spLocks noGrp="1"/>
          </p:cNvSpPr>
          <p:nvPr>
            <p:ph type="dt" sz="half" idx="10"/>
          </p:nvPr>
        </p:nvSpPr>
        <p:spPr/>
        <p:txBody>
          <a:bodyPr/>
          <a:lstStyle/>
          <a:p>
            <a:r>
              <a:rPr lang="en-US" smtClean="0"/>
              <a:t>October 2016</a:t>
            </a:r>
            <a:endParaRPr lang="en-US" dirty="0"/>
          </a:p>
        </p:txBody>
      </p:sp>
      <p:pic>
        <p:nvPicPr>
          <p:cNvPr id="3" name="Picture 2" descr="The checklist includes a list of the information needed to apply for coverage." title="Screenshot of checklist"/>
          <p:cNvPicPr>
            <a:picLocks noChangeAspect="1"/>
          </p:cNvPicPr>
          <p:nvPr/>
        </p:nvPicPr>
        <p:blipFill>
          <a:blip r:embed="rId4"/>
          <a:stretch>
            <a:fillRect/>
          </a:stretch>
        </p:blipFill>
        <p:spPr>
          <a:xfrm>
            <a:off x="5027911" y="2286000"/>
            <a:ext cx="3049289" cy="3810000"/>
          </a:xfrm>
          <a:prstGeom prst="rect">
            <a:avLst/>
          </a:prstGeom>
        </p:spPr>
      </p:pic>
      <p:sp>
        <p:nvSpPr>
          <p:cNvPr id="2" name="Footer Placeholder 1"/>
          <p:cNvSpPr>
            <a:spLocks noGrp="1"/>
          </p:cNvSpPr>
          <p:nvPr>
            <p:ph type="ftr" sz="quarter" idx="11"/>
          </p:nvPr>
        </p:nvSpPr>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78C0CC3C-85F1-4D86-9B70-8D9F8B17F046}" type="slidenum">
              <a:rPr lang="en-US" smtClean="0"/>
              <a:pPr/>
              <a:t>17</a:t>
            </a:fld>
            <a:endParaRPr lang="en-US" dirty="0"/>
          </a:p>
        </p:txBody>
      </p:sp>
    </p:spTree>
    <p:extLst>
      <p:ext uri="{BB962C8B-B14F-4D97-AF65-F5344CB8AC3E}">
        <p14:creationId xmlns:p14="http://schemas.microsoft.com/office/powerpoint/2010/main" val="26413347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a:bodyPr>
          <a:lstStyle/>
          <a:p>
            <a:pPr algn="ctr"/>
            <a:r>
              <a:rPr lang="en-US" sz="3600" dirty="0" smtClean="0">
                <a:latin typeface="Calibri" pitchFamily="34" charset="0"/>
                <a:cs typeface="Calibri" pitchFamily="34" charset="0"/>
              </a:rPr>
              <a:t>Marketplace Affordability</a:t>
            </a:r>
            <a:endParaRPr lang="en-US" sz="3600" dirty="0">
              <a:effectLst/>
              <a:latin typeface="Calibri" pitchFamily="34" charset="0"/>
              <a:cs typeface="Calibri" pitchFamily="34" charset="0"/>
            </a:endParaRPr>
          </a:p>
        </p:txBody>
      </p:sp>
      <p:sp>
        <p:nvSpPr>
          <p:cNvPr id="2" name="Content Placeholder 1"/>
          <p:cNvSpPr>
            <a:spLocks noGrp="1"/>
          </p:cNvSpPr>
          <p:nvPr>
            <p:ph idx="1"/>
          </p:nvPr>
        </p:nvSpPr>
        <p:spPr/>
        <p:txBody>
          <a:bodyPr>
            <a:noAutofit/>
          </a:bodyPr>
          <a:lstStyle/>
          <a:p>
            <a:pPr>
              <a:spcBef>
                <a:spcPts val="600"/>
              </a:spcBef>
              <a:buFont typeface="Wingdings" pitchFamily="2" charset="2"/>
              <a:buChar char="§"/>
            </a:pPr>
            <a:r>
              <a:rPr lang="en-US" sz="3000" dirty="0" smtClean="0">
                <a:latin typeface="Calibri" pitchFamily="34" charset="0"/>
                <a:cs typeface="Calibri" pitchFamily="34" charset="0"/>
              </a:rPr>
              <a:t>Financial help is available for Marketplace coverage for eligible families and individuals, including</a:t>
            </a:r>
          </a:p>
          <a:p>
            <a:pPr marL="735013" lvl="1" indent="-341313">
              <a:spcBef>
                <a:spcPts val="600"/>
              </a:spcBef>
              <a:buFont typeface="Arial" pitchFamily="34" charset="0"/>
              <a:buChar char="•"/>
            </a:pPr>
            <a:r>
              <a:rPr lang="en-US" dirty="0" smtClean="0">
                <a:latin typeface="Calibri" pitchFamily="34" charset="0"/>
                <a:cs typeface="Calibri" pitchFamily="34" charset="0"/>
              </a:rPr>
              <a:t>Tax credits that may be used to lower monthly premium costs </a:t>
            </a:r>
          </a:p>
          <a:p>
            <a:pPr marL="1136650" lvl="2" indent="-342900">
              <a:spcBef>
                <a:spcPts val="600"/>
              </a:spcBef>
              <a:buSzPct val="50000"/>
              <a:buFont typeface="Wingdings" panose="05000000000000000000" pitchFamily="2" charset="2"/>
              <a:buChar char="q"/>
            </a:pPr>
            <a:r>
              <a:rPr lang="en-US" dirty="0" smtClean="0">
                <a:latin typeface="Calibri" pitchFamily="34" charset="0"/>
                <a:cs typeface="Calibri" pitchFamily="34" charset="0"/>
              </a:rPr>
              <a:t>Advance payment of premium tax credits</a:t>
            </a:r>
          </a:p>
          <a:p>
            <a:pPr marL="1136650" lvl="2" indent="-342900">
              <a:spcBef>
                <a:spcPts val="600"/>
              </a:spcBef>
              <a:buSzPct val="50000"/>
              <a:buFont typeface="Wingdings" panose="05000000000000000000" pitchFamily="2" charset="2"/>
              <a:buChar char="q"/>
            </a:pPr>
            <a:r>
              <a:rPr lang="en-US" dirty="0" smtClean="0">
                <a:latin typeface="Calibri" pitchFamily="34" charset="0"/>
                <a:cs typeface="Calibri" pitchFamily="34" charset="0"/>
              </a:rPr>
              <a:t>Refundable premium tax credits</a:t>
            </a:r>
          </a:p>
          <a:p>
            <a:pPr marL="735013" lvl="1" indent="-341313">
              <a:spcBef>
                <a:spcPts val="600"/>
              </a:spcBef>
              <a:buFont typeface="Arial" pitchFamily="34" charset="0"/>
              <a:buChar char="•"/>
            </a:pPr>
            <a:r>
              <a:rPr lang="en-US" dirty="0" smtClean="0">
                <a:latin typeface="Calibri" pitchFamily="34" charset="0"/>
                <a:cs typeface="Calibri" pitchFamily="34" charset="0"/>
              </a:rPr>
              <a:t>Reduced cost sharing to lower out-of-pocket costs for covered health care services</a:t>
            </a:r>
          </a:p>
        </p:txBody>
      </p:sp>
      <p:sp>
        <p:nvSpPr>
          <p:cNvPr id="9"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pPr algn="ctr"/>
            <a:r>
              <a:rPr lang="en-US" sz="3600" dirty="0" smtClean="0">
                <a:effectLst/>
                <a:latin typeface="Calibri" pitchFamily="34" charset="0"/>
                <a:cs typeface="Calibri" pitchFamily="34" charset="0"/>
              </a:rPr>
              <a:t>Lower Premium Costs in the Marketplace</a:t>
            </a:r>
            <a:endParaRPr lang="en-US" sz="3600" dirty="0">
              <a:effectLst/>
              <a:latin typeface="Calibri" pitchFamily="34" charset="0"/>
              <a:cs typeface="Calibri" pitchFamily="34" charset="0"/>
            </a:endParaRPr>
          </a:p>
        </p:txBody>
      </p:sp>
      <p:sp>
        <p:nvSpPr>
          <p:cNvPr id="2" name="Content Placeholder 1"/>
          <p:cNvSpPr>
            <a:spLocks noGrp="1"/>
          </p:cNvSpPr>
          <p:nvPr>
            <p:ph idx="1"/>
          </p:nvPr>
        </p:nvSpPr>
        <p:spPr>
          <a:xfrm>
            <a:off x="457200" y="1447800"/>
            <a:ext cx="8534400" cy="4800600"/>
          </a:xfrm>
        </p:spPr>
        <p:txBody>
          <a:bodyPr>
            <a:normAutofit lnSpcReduction="10000"/>
          </a:bodyPr>
          <a:lstStyle/>
          <a:p>
            <a:pPr marL="519112" lvl="0" indent="-457200">
              <a:spcBef>
                <a:spcPts val="600"/>
              </a:spcBef>
              <a:buFont typeface="Wingdings" panose="05000000000000000000" pitchFamily="2" charset="2"/>
              <a:buChar char="§"/>
            </a:pPr>
            <a:r>
              <a:rPr lang="en-US" sz="2600" dirty="0" smtClean="0">
                <a:latin typeface="Calibri" pitchFamily="34" charset="0"/>
                <a:cs typeface="Calibri" pitchFamily="34" charset="0"/>
              </a:rPr>
              <a:t>The premium tax credit may be taken as advance payments (APTC) paid directly to issuers to lower monthly premium costs, or as a refundable credit on the federal tax return you file</a:t>
            </a:r>
          </a:p>
          <a:p>
            <a:pPr marL="519112" lvl="0" indent="-457200">
              <a:spcBef>
                <a:spcPts val="600"/>
              </a:spcBef>
              <a:buFont typeface="Wingdings" panose="05000000000000000000" pitchFamily="2" charset="2"/>
              <a:buChar char="§"/>
            </a:pPr>
            <a:r>
              <a:rPr lang="en-US" sz="2600" dirty="0" smtClean="0">
                <a:latin typeface="Calibri" pitchFamily="34" charset="0"/>
                <a:cs typeface="Calibri" pitchFamily="34" charset="0"/>
              </a:rPr>
              <a:t>Eligibility for APTC is based on </a:t>
            </a:r>
          </a:p>
          <a:p>
            <a:pPr marL="746125" lvl="1" indent="-223838" defTabSz="1193800">
              <a:spcBef>
                <a:spcPts val="600"/>
              </a:spcBef>
              <a:buFont typeface="Arial" panose="020B0604020202020204" pitchFamily="34" charset="0"/>
              <a:buChar char="•"/>
            </a:pPr>
            <a:r>
              <a:rPr lang="en-US" sz="2400" dirty="0" smtClean="0">
                <a:latin typeface="Calibri" pitchFamily="34" charset="0"/>
                <a:cs typeface="Calibri" pitchFamily="34" charset="0"/>
              </a:rPr>
              <a:t>Household income and family size</a:t>
            </a:r>
          </a:p>
          <a:p>
            <a:pPr marL="1082675" lvl="2" indent="-336550">
              <a:spcBef>
                <a:spcPts val="600"/>
              </a:spcBef>
              <a:buSzPct val="50000"/>
              <a:buFont typeface="Wingdings" panose="05000000000000000000" pitchFamily="2" charset="2"/>
              <a:buChar char="q"/>
            </a:pPr>
            <a:r>
              <a:rPr lang="en-US" sz="2400" dirty="0" smtClean="0"/>
              <a:t>Household income between 100% to 400% FPL </a:t>
            </a:r>
          </a:p>
          <a:p>
            <a:pPr marL="1371600" lvl="3" indent="-277813">
              <a:spcBef>
                <a:spcPts val="600"/>
              </a:spcBef>
              <a:buSzPct val="50000"/>
              <a:buFont typeface="Arial" panose="020B0604020202020204" pitchFamily="34" charset="0"/>
              <a:buChar char="•"/>
            </a:pPr>
            <a:r>
              <a:rPr lang="en-US" dirty="0" smtClean="0"/>
              <a:t>$24,250 – $97,000 for a family of 4 in 2016 (higher in Alaska and Hawaii)</a:t>
            </a:r>
          </a:p>
          <a:p>
            <a:pPr marL="750888" lvl="1" indent="-331788">
              <a:spcBef>
                <a:spcPts val="600"/>
              </a:spcBef>
              <a:buFont typeface="Arial" panose="020B0604020202020204" pitchFamily="34" charset="0"/>
              <a:buChar char="•"/>
            </a:pPr>
            <a:r>
              <a:rPr lang="en-US" sz="2400" dirty="0" smtClean="0">
                <a:latin typeface="Calibri" pitchFamily="34" charset="0"/>
                <a:cs typeface="Calibri" pitchFamily="34" charset="0"/>
              </a:rPr>
              <a:t>Not being eligible for other minimum essential coverage, and including most government-sponsored coverage, affordable employer-sponsored insurance that meets certain minimum standards, or certain other minimum essential coverage</a:t>
            </a:r>
          </a:p>
        </p:txBody>
      </p:sp>
      <p:sp>
        <p:nvSpPr>
          <p:cNvPr id="5" name="Date Placeholder 4"/>
          <p:cNvSpPr>
            <a:spLocks noGrp="1"/>
          </p:cNvSpPr>
          <p:nvPr>
            <p:ph type="dt" sz="half" idx="10"/>
          </p:nvPr>
        </p:nvSpPr>
        <p:spPr/>
        <p:txBody>
          <a:bodyPr/>
          <a:lstStyle/>
          <a:p>
            <a:r>
              <a:rPr lang="en-US" smtClean="0"/>
              <a:t>October 2016</a:t>
            </a:r>
            <a:endParaRPr lang="en-US" dirty="0"/>
          </a:p>
        </p:txBody>
      </p:sp>
      <p:sp>
        <p:nvSpPr>
          <p:cNvPr id="3" name="Footer Placeholder 2"/>
          <p:cNvSpPr>
            <a:spLocks noGrp="1"/>
          </p:cNvSpPr>
          <p:nvPr>
            <p:ph type="ftr" sz="quarter" idx="11"/>
          </p:nvPr>
        </p:nvSpPr>
        <p:spPr/>
        <p:txBody>
          <a:bodyPr/>
          <a:lstStyle/>
          <a:p>
            <a:r>
              <a:rPr lang="en-US" smtClean="0"/>
              <a:t>Marketplace for Immigrant Families</a:t>
            </a:r>
            <a:endParaRPr lang="en-US" dirty="0"/>
          </a:p>
        </p:txBody>
      </p:sp>
      <p:sp>
        <p:nvSpPr>
          <p:cNvPr id="6" name="Slide Number Placeholder 5"/>
          <p:cNvSpPr>
            <a:spLocks noGrp="1"/>
          </p:cNvSpPr>
          <p:nvPr>
            <p:ph type="sldNum" sz="quarter" idx="12"/>
          </p:nvPr>
        </p:nvSpPr>
        <p:spPr/>
        <p:txBody>
          <a:bodyPr/>
          <a:lstStyle/>
          <a:p>
            <a:fld id="{78C0CC3C-85F1-4D86-9B70-8D9F8B17F046}" type="slidenum">
              <a:rPr lang="en-US" smtClean="0"/>
              <a:pPr/>
              <a:t>19</a:t>
            </a:fld>
            <a:endParaRPr lang="en-US" dirty="0"/>
          </a:p>
        </p:txBody>
      </p:sp>
    </p:spTree>
    <p:extLst>
      <p:ext uri="{BB962C8B-B14F-4D97-AF65-F5344CB8AC3E}">
        <p14:creationId xmlns:p14="http://schemas.microsoft.com/office/powerpoint/2010/main" val="33440984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smtClean="0"/>
              <a:t>What are the Health Insurance Marketplaces?</a:t>
            </a:r>
            <a:endParaRPr lang="en-US" dirty="0"/>
          </a:p>
        </p:txBody>
      </p:sp>
      <p:sp>
        <p:nvSpPr>
          <p:cNvPr id="4" name="Content Placeholder 3"/>
          <p:cNvSpPr>
            <a:spLocks noGrp="1"/>
          </p:cNvSpPr>
          <p:nvPr>
            <p:ph idx="1"/>
          </p:nvPr>
        </p:nvSpPr>
        <p:spPr>
          <a:xfrm>
            <a:off x="462456" y="1487208"/>
            <a:ext cx="8229600" cy="4525963"/>
          </a:xfrm>
        </p:spPr>
        <p:txBody>
          <a:bodyPr>
            <a:normAutofit fontScale="77500" lnSpcReduction="20000"/>
          </a:bodyPr>
          <a:lstStyle/>
          <a:p>
            <a:pPr marL="277813" indent="-277813">
              <a:lnSpc>
                <a:spcPct val="120000"/>
              </a:lnSpc>
            </a:pPr>
            <a:r>
              <a:rPr lang="en-US" sz="3000" dirty="0" smtClean="0"/>
              <a:t>Created by the Affordable Care Act</a:t>
            </a:r>
          </a:p>
          <a:p>
            <a:pPr marL="285750" indent="-283464">
              <a:lnSpc>
                <a:spcPct val="120000"/>
              </a:lnSpc>
            </a:pPr>
            <a:r>
              <a:rPr lang="en-US" sz="3000" dirty="0" smtClean="0"/>
              <a:t>Where qualified individuals and families can directly compare private health insurance options</a:t>
            </a:r>
          </a:p>
          <a:p>
            <a:pPr lvl="1">
              <a:lnSpc>
                <a:spcPct val="120000"/>
              </a:lnSpc>
            </a:pPr>
            <a:r>
              <a:rPr lang="en-US" sz="2800" dirty="0" smtClean="0"/>
              <a:t>Known as qualified health plans (QHPs) </a:t>
            </a:r>
          </a:p>
          <a:p>
            <a:pPr lvl="1">
              <a:lnSpc>
                <a:spcPct val="120000"/>
              </a:lnSpc>
            </a:pPr>
            <a:r>
              <a:rPr lang="en-US" sz="2600" dirty="0" smtClean="0"/>
              <a:t>Can directly compare on the basis of price, benefits, and other factors</a:t>
            </a:r>
          </a:p>
          <a:p>
            <a:pPr>
              <a:lnSpc>
                <a:spcPct val="120000"/>
              </a:lnSpc>
            </a:pPr>
            <a:r>
              <a:rPr lang="en-US" sz="3000" dirty="0" smtClean="0"/>
              <a:t>Also known as Exchanges</a:t>
            </a:r>
          </a:p>
          <a:p>
            <a:pPr>
              <a:lnSpc>
                <a:spcPct val="120000"/>
              </a:lnSpc>
            </a:pPr>
            <a:r>
              <a:rPr lang="en-US" dirty="0" smtClean="0"/>
              <a:t>Small Business Health Options Program (SHOP)</a:t>
            </a:r>
          </a:p>
          <a:p>
            <a:pPr lvl="1">
              <a:lnSpc>
                <a:spcPct val="120000"/>
              </a:lnSpc>
            </a:pPr>
            <a:r>
              <a:rPr lang="en-US" sz="2600" dirty="0" smtClean="0"/>
              <a:t>Marketplace through which small employers can offer coverage to their employees </a:t>
            </a:r>
          </a:p>
          <a:p>
            <a:pPr>
              <a:lnSpc>
                <a:spcPct val="120000"/>
              </a:lnSpc>
            </a:pPr>
            <a:r>
              <a:rPr lang="en-US" sz="3000" dirty="0" smtClean="0"/>
              <a:t>This session focuses on the individual Marketplace, not SHOP</a:t>
            </a:r>
          </a:p>
        </p:txBody>
      </p:sp>
      <p:sp>
        <p:nvSpPr>
          <p:cNvPr id="3" name="Date Placeholder 2"/>
          <p:cNvSpPr>
            <a:spLocks noGrp="1"/>
          </p:cNvSpPr>
          <p:nvPr>
            <p:ph type="dt" sz="half" idx="10"/>
          </p:nvPr>
        </p:nvSpPr>
        <p:spPr/>
        <p:txBody>
          <a:bodyPr/>
          <a:lstStyle/>
          <a:p>
            <a:r>
              <a:rPr lang="en-US" smtClean="0"/>
              <a:t>October 2016</a:t>
            </a:r>
            <a:endParaRPr lang="en-US" dirty="0"/>
          </a:p>
        </p:txBody>
      </p:sp>
      <p:sp>
        <p:nvSpPr>
          <p:cNvPr id="6" name="Footer Placeholder 4"/>
          <p:cNvSpPr txBox="1">
            <a:spLocks/>
          </p:cNvSpPr>
          <p:nvPr/>
        </p:nvSpPr>
        <p:spPr>
          <a:xfrm>
            <a:off x="1752600" y="6321093"/>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2" name="Footer Placeholder 1"/>
          <p:cNvSpPr>
            <a:spLocks noGrp="1"/>
          </p:cNvSpPr>
          <p:nvPr>
            <p:ph type="ftr" sz="quarter" idx="11"/>
          </p:nvPr>
        </p:nvSpPr>
        <p:spPr>
          <a:xfrm>
            <a:off x="2590800" y="6259584"/>
            <a:ext cx="3962400" cy="365125"/>
          </a:xfrm>
        </p:spPr>
        <p:txBody>
          <a:bodyPr/>
          <a:lstStyle/>
          <a:p>
            <a:r>
              <a:rPr lang="en-US" dirty="0" smtClean="0"/>
              <a:t>Marketplace for Immigrant Families</a:t>
            </a:r>
            <a:endParaRPr lang="en-US" dirty="0"/>
          </a:p>
        </p:txBody>
      </p:sp>
      <p:sp>
        <p:nvSpPr>
          <p:cNvPr id="7" name="Slide Number Placeholder 6"/>
          <p:cNvSpPr>
            <a:spLocks noGrp="1"/>
          </p:cNvSpPr>
          <p:nvPr>
            <p:ph type="sldNum" sz="quarter" idx="12"/>
          </p:nvPr>
        </p:nvSpPr>
        <p:spPr/>
        <p:txBody>
          <a:bodyPr/>
          <a:lstStyle/>
          <a:p>
            <a:fld id="{78C0CC3C-85F1-4D86-9B70-8D9F8B17F046}" type="slidenum">
              <a:rPr lang="en-US" smtClean="0"/>
              <a:pPr/>
              <a:t>2</a:t>
            </a:fld>
            <a:endParaRPr lang="en-US" dirty="0"/>
          </a:p>
        </p:txBody>
      </p:sp>
    </p:spTree>
    <p:extLst>
      <p:ext uri="{BB962C8B-B14F-4D97-AF65-F5344CB8AC3E}">
        <p14:creationId xmlns:p14="http://schemas.microsoft.com/office/powerpoint/2010/main" val="9557205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Ways to Use a Premium Tax Credit</a:t>
            </a:r>
            <a:endParaRPr lang="en-US" dirty="0"/>
          </a:p>
        </p:txBody>
      </p:sp>
      <p:graphicFrame>
        <p:nvGraphicFramePr>
          <p:cNvPr id="7" name="Content Placeholder 6" descr="Chart." title="chart of how to use premium tax credit"/>
          <p:cNvGraphicFramePr>
            <a:graphicFrameLocks noGrp="1"/>
          </p:cNvGraphicFramePr>
          <p:nvPr>
            <p:ph idx="1"/>
            <p:extLst>
              <p:ext uri="{D42A27DB-BD31-4B8C-83A1-F6EECF244321}">
                <p14:modId xmlns:p14="http://schemas.microsoft.com/office/powerpoint/2010/main" val="2586013070"/>
              </p:ext>
            </p:extLst>
          </p:nvPr>
        </p:nvGraphicFramePr>
        <p:xfrm>
          <a:off x="5256" y="1104628"/>
          <a:ext cx="9138744" cy="3561911"/>
        </p:xfrm>
        <a:graphic>
          <a:graphicData uri="http://schemas.openxmlformats.org/drawingml/2006/table">
            <a:tbl>
              <a:tblPr firstRow="1" firstCol="1" bandRow="1">
                <a:tableStyleId>{7DF18680-E054-41AD-8BC1-D1AEF772440D}</a:tableStyleId>
              </a:tblPr>
              <a:tblGrid>
                <a:gridCol w="9138744"/>
              </a:tblGrid>
              <a:tr h="41937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dirty="0" smtClean="0">
                          <a:effectLst/>
                          <a:latin typeface="+mj-lt"/>
                          <a:ea typeface="Calibri"/>
                          <a:cs typeface="Times New Roman"/>
                        </a:rPr>
                        <a:t>Choose </a:t>
                      </a:r>
                      <a:r>
                        <a:rPr lang="en-US" sz="2400" dirty="0" smtClean="0">
                          <a:solidFill>
                            <a:schemeClr val="bg1"/>
                          </a:solidFill>
                          <a:effectLst/>
                          <a:latin typeface="+mj-lt"/>
                          <a:ea typeface="Calibri"/>
                          <a:cs typeface="Times New Roman"/>
                        </a:rPr>
                        <a:t>to </a:t>
                      </a:r>
                      <a:r>
                        <a:rPr lang="en-US" sz="2400" dirty="0" smtClean="0">
                          <a:effectLst/>
                          <a:latin typeface="+mj-lt"/>
                          <a:ea typeface="Calibri"/>
                          <a:cs typeface="Times New Roman"/>
                        </a:rPr>
                        <a:t>Get It Now</a:t>
                      </a:r>
                      <a:r>
                        <a:rPr lang="en-US" sz="2400" baseline="0" dirty="0" smtClean="0">
                          <a:effectLst/>
                          <a:latin typeface="+mj-lt"/>
                          <a:ea typeface="Calibri"/>
                          <a:cs typeface="Times New Roman"/>
                        </a:rPr>
                        <a:t>:  </a:t>
                      </a:r>
                    </a:p>
                    <a:p>
                      <a:pPr marL="0" marR="0" indent="0" algn="ctr" defTabSz="914400" rtl="0" eaLnBrk="1" fontAlgn="auto" latinLnBrk="0" hangingPunct="1">
                        <a:lnSpc>
                          <a:spcPct val="100000"/>
                        </a:lnSpc>
                        <a:spcBef>
                          <a:spcPts val="0"/>
                        </a:spcBef>
                        <a:spcAft>
                          <a:spcPts val="0"/>
                        </a:spcAft>
                        <a:buClrTx/>
                        <a:buSzTx/>
                        <a:buFontTx/>
                        <a:buNone/>
                        <a:tabLst/>
                        <a:defRPr/>
                      </a:pPr>
                      <a:r>
                        <a:rPr lang="en-US" sz="2400" baseline="0" dirty="0" smtClean="0">
                          <a:effectLst/>
                          <a:latin typeface="+mj-lt"/>
                          <a:ea typeface="Calibri"/>
                          <a:cs typeface="Times New Roman"/>
                        </a:rPr>
                        <a:t>Advance Payments of the Premium Tax Credit (APTC)</a:t>
                      </a:r>
                      <a:endParaRPr lang="en-US" sz="2400" dirty="0">
                        <a:effectLst/>
                        <a:latin typeface="+mj-lt"/>
                        <a:ea typeface="Calibri"/>
                        <a:cs typeface="Times New Roman"/>
                      </a:endParaRPr>
                    </a:p>
                  </a:txBody>
                  <a:tcPr marL="51253" marR="51253" marT="0" marB="0" anchor="ctr">
                    <a:lnL w="12700" cmpd="sng">
                      <a:noFill/>
                    </a:lnL>
                    <a:lnR w="12700" cmpd="sng">
                      <a:noFill/>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r>
              <a:tr h="1219200">
                <a:tc>
                  <a:txBody>
                    <a:bodyPr/>
                    <a:lstStyle/>
                    <a:p>
                      <a:pPr marL="285750" marR="0" lvl="1" indent="-285750" algn="l" defTabSz="914400" rtl="0" eaLnBrk="1" latinLnBrk="0" hangingPunct="1">
                        <a:lnSpc>
                          <a:spcPct val="100000"/>
                        </a:lnSpc>
                        <a:spcBef>
                          <a:spcPts val="600"/>
                        </a:spcBef>
                        <a:spcAft>
                          <a:spcPts val="0"/>
                        </a:spcAft>
                        <a:buFont typeface="Wingdings" panose="05000000000000000000" pitchFamily="2" charset="2"/>
                        <a:buChar char="§"/>
                      </a:pPr>
                      <a:r>
                        <a:rPr lang="en-US" sz="2200" b="0" kern="1200" dirty="0" smtClean="0">
                          <a:solidFill>
                            <a:schemeClr val="tx1"/>
                          </a:solidFill>
                          <a:effectLst/>
                          <a:latin typeface="+mj-lt"/>
                          <a:ea typeface="Calibri"/>
                          <a:cs typeface="Times New Roman"/>
                        </a:rPr>
                        <a:t>All</a:t>
                      </a:r>
                      <a:r>
                        <a:rPr lang="en-US" sz="2200" b="0" kern="1200" baseline="0" dirty="0" smtClean="0">
                          <a:solidFill>
                            <a:schemeClr val="tx1"/>
                          </a:solidFill>
                          <a:effectLst/>
                          <a:latin typeface="+mj-lt"/>
                          <a:ea typeface="Calibri"/>
                          <a:cs typeface="Times New Roman"/>
                        </a:rPr>
                        <a:t> or some of the APTC is p</a:t>
                      </a:r>
                      <a:r>
                        <a:rPr lang="en-US" sz="2200" b="0" kern="1200" dirty="0" smtClean="0">
                          <a:solidFill>
                            <a:schemeClr val="tx1"/>
                          </a:solidFill>
                          <a:effectLst/>
                          <a:latin typeface="+mj-lt"/>
                          <a:ea typeface="Calibri"/>
                          <a:cs typeface="Times New Roman"/>
                        </a:rPr>
                        <a:t>aid directly to your</a:t>
                      </a:r>
                      <a:r>
                        <a:rPr lang="en-US" sz="2200" b="0" kern="1200" baseline="0" dirty="0" smtClean="0">
                          <a:solidFill>
                            <a:schemeClr val="tx1"/>
                          </a:solidFill>
                          <a:effectLst/>
                          <a:latin typeface="+mj-lt"/>
                          <a:ea typeface="Calibri"/>
                          <a:cs typeface="Times New Roman"/>
                        </a:rPr>
                        <a:t> </a:t>
                      </a:r>
                      <a:r>
                        <a:rPr lang="en-US" sz="2200" b="0" kern="1200" dirty="0" smtClean="0">
                          <a:solidFill>
                            <a:schemeClr val="tx1"/>
                          </a:solidFill>
                          <a:effectLst/>
                          <a:latin typeface="+mj-lt"/>
                          <a:ea typeface="Calibri"/>
                          <a:cs typeface="Times New Roman"/>
                        </a:rPr>
                        <a:t>plan on a monthly basis</a:t>
                      </a:r>
                    </a:p>
                    <a:p>
                      <a:pPr marL="285750" marR="0" lvl="1" indent="-285750" algn="l" defTabSz="914400" rtl="0" eaLnBrk="1" latinLnBrk="0" hangingPunct="1">
                        <a:lnSpc>
                          <a:spcPct val="100000"/>
                        </a:lnSpc>
                        <a:spcBef>
                          <a:spcPts val="600"/>
                        </a:spcBef>
                        <a:spcAft>
                          <a:spcPts val="0"/>
                        </a:spcAft>
                        <a:buFont typeface="Wingdings" panose="05000000000000000000" pitchFamily="2" charset="2"/>
                        <a:buChar char="§"/>
                      </a:pPr>
                      <a:r>
                        <a:rPr lang="en-US" sz="2200" b="0" kern="1200" dirty="0" smtClean="0">
                          <a:solidFill>
                            <a:schemeClr val="tx1"/>
                          </a:solidFill>
                          <a:effectLst/>
                          <a:latin typeface="+mj-lt"/>
                          <a:ea typeface="Calibri"/>
                          <a:cs typeface="Times New Roman"/>
                        </a:rPr>
                        <a:t>You pay the difference between the monthly premium and APTC</a:t>
                      </a:r>
                    </a:p>
                    <a:p>
                      <a:pPr marL="285750" marR="0" lvl="1" indent="-285750" algn="l" defTabSz="914400" rtl="0" eaLnBrk="1" latinLnBrk="0" hangingPunct="1">
                        <a:lnSpc>
                          <a:spcPct val="100000"/>
                        </a:lnSpc>
                        <a:spcBef>
                          <a:spcPts val="600"/>
                        </a:spcBef>
                        <a:spcAft>
                          <a:spcPts val="0"/>
                        </a:spcAft>
                        <a:buFont typeface="Wingdings" panose="05000000000000000000" pitchFamily="2" charset="2"/>
                        <a:buChar char="§"/>
                      </a:pPr>
                      <a:r>
                        <a:rPr lang="en-US" sz="2200" b="0" kern="1200" dirty="0" smtClean="0">
                          <a:solidFill>
                            <a:schemeClr val="tx1"/>
                          </a:solidFill>
                          <a:effectLst/>
                          <a:latin typeface="+mj-lt"/>
                          <a:ea typeface="Calibri"/>
                          <a:cs typeface="Times New Roman"/>
                        </a:rPr>
                        <a:t>You reconcile the APTC when you file a tax return for the coverage year</a:t>
                      </a:r>
                      <a:endParaRPr lang="en-US" sz="2200" b="0" baseline="0" dirty="0" smtClean="0">
                        <a:solidFill>
                          <a:schemeClr val="tx1"/>
                        </a:solidFill>
                        <a:effectLst/>
                        <a:latin typeface="+mj-lt"/>
                        <a:ea typeface="Calibri"/>
                        <a:cs typeface="Times New Roman"/>
                      </a:endParaRPr>
                    </a:p>
                  </a:txBody>
                  <a:tcPr marL="51253" marR="51253" marT="0" marB="0">
                    <a:lnL w="12700" cmpd="sng">
                      <a:noFill/>
                    </a:lnL>
                    <a:lnR w="12700" cmpd="sng">
                      <a:noFill/>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r>
              <a:tr h="408823">
                <a:tc>
                  <a:txBody>
                    <a:bodyPr/>
                    <a:lstStyle/>
                    <a:p>
                      <a:pPr marL="0" marR="0" algn="ctr">
                        <a:lnSpc>
                          <a:spcPct val="100000"/>
                        </a:lnSpc>
                        <a:spcBef>
                          <a:spcPts val="600"/>
                        </a:spcBef>
                        <a:spcAft>
                          <a:spcPts val="0"/>
                        </a:spcAft>
                      </a:pPr>
                      <a:r>
                        <a:rPr lang="en-US" sz="2400" dirty="0" smtClean="0">
                          <a:solidFill>
                            <a:schemeClr val="bg1"/>
                          </a:solidFill>
                          <a:effectLst/>
                          <a:latin typeface="+mj-lt"/>
                          <a:ea typeface="Calibri"/>
                          <a:cs typeface="Times New Roman"/>
                        </a:rPr>
                        <a:t>Choose to Get It Later</a:t>
                      </a:r>
                      <a:endParaRPr lang="en-US" sz="2400" dirty="0">
                        <a:effectLst/>
                        <a:latin typeface="+mj-lt"/>
                        <a:ea typeface="Calibri"/>
                        <a:cs typeface="Times New Roman"/>
                      </a:endParaRPr>
                    </a:p>
                  </a:txBody>
                  <a:tcPr marL="51253" marR="51253" marT="0" marB="0" anchor="ctr">
                    <a:lnL w="12700" cmpd="sng">
                      <a:noFill/>
                    </a:lnL>
                    <a:lnR w="12700" cmpd="sng">
                      <a:noFill/>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r>
              <a:tr h="1202368">
                <a:tc>
                  <a:txBody>
                    <a:bodyPr/>
                    <a:lstStyle/>
                    <a:p>
                      <a:pPr marL="285750" marR="0" indent="-285750" algn="l">
                        <a:lnSpc>
                          <a:spcPct val="100000"/>
                        </a:lnSpc>
                        <a:spcBef>
                          <a:spcPts val="600"/>
                        </a:spcBef>
                        <a:spcAft>
                          <a:spcPts val="0"/>
                        </a:spcAft>
                        <a:buFont typeface="Wingdings" panose="05000000000000000000" pitchFamily="2" charset="2"/>
                        <a:buChar char="§"/>
                        <a:tabLst/>
                      </a:pPr>
                      <a:r>
                        <a:rPr lang="en-US" sz="2200" b="0" dirty="0" smtClean="0">
                          <a:solidFill>
                            <a:schemeClr val="tx1"/>
                          </a:solidFill>
                          <a:effectLst/>
                          <a:latin typeface="+mj-lt"/>
                          <a:ea typeface="Calibri"/>
                          <a:cs typeface="Times New Roman"/>
                        </a:rPr>
                        <a:t>Don’t request APTC</a:t>
                      </a:r>
                    </a:p>
                    <a:p>
                      <a:pPr marL="285750" marR="0" indent="-285750" algn="l">
                        <a:lnSpc>
                          <a:spcPct val="100000"/>
                        </a:lnSpc>
                        <a:spcBef>
                          <a:spcPts val="600"/>
                        </a:spcBef>
                        <a:spcAft>
                          <a:spcPts val="0"/>
                        </a:spcAft>
                        <a:buFont typeface="Wingdings" panose="05000000000000000000" pitchFamily="2" charset="2"/>
                        <a:buChar char="§"/>
                        <a:tabLst/>
                      </a:pPr>
                      <a:r>
                        <a:rPr lang="en-US" sz="2200" b="0" dirty="0" smtClean="0">
                          <a:solidFill>
                            <a:schemeClr val="tx1"/>
                          </a:solidFill>
                          <a:effectLst/>
                          <a:latin typeface="+mj-lt"/>
                          <a:ea typeface="Calibri"/>
                          <a:cs typeface="Times New Roman"/>
                        </a:rPr>
                        <a:t>You pay the entire monthly plan premium</a:t>
                      </a:r>
                    </a:p>
                    <a:p>
                      <a:pPr marL="285750" marR="0" indent="-285750" algn="l">
                        <a:lnSpc>
                          <a:spcPct val="100000"/>
                        </a:lnSpc>
                        <a:spcBef>
                          <a:spcPts val="600"/>
                        </a:spcBef>
                        <a:spcAft>
                          <a:spcPts val="0"/>
                        </a:spcAft>
                        <a:buFont typeface="Wingdings" panose="05000000000000000000" pitchFamily="2" charset="2"/>
                        <a:buChar char="§"/>
                        <a:tabLst/>
                      </a:pPr>
                      <a:r>
                        <a:rPr lang="en-US" sz="2200" b="0" dirty="0" smtClean="0">
                          <a:solidFill>
                            <a:schemeClr val="tx1"/>
                          </a:solidFill>
                          <a:effectLst/>
                          <a:latin typeface="+mj-lt"/>
                          <a:ea typeface="Calibri"/>
                          <a:cs typeface="Times New Roman"/>
                        </a:rPr>
                        <a:t>Claim the full amount on the tax return filed for the coverage year</a:t>
                      </a:r>
                    </a:p>
                  </a:txBody>
                  <a:tcPr marL="51253" marR="51253" marT="0" marB="0" anchor="ctr">
                    <a:lnL w="12700" cmpd="sng">
                      <a:noFill/>
                    </a:lnL>
                    <a:lnR w="12700" cmpd="sng">
                      <a:noFill/>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r>
            </a:tbl>
          </a:graphicData>
        </a:graphic>
      </p:graphicFrame>
      <p:sp>
        <p:nvSpPr>
          <p:cNvPr id="9" name="Rectangle 8"/>
          <p:cNvSpPr/>
          <p:nvPr/>
        </p:nvSpPr>
        <p:spPr>
          <a:xfrm>
            <a:off x="190500" y="4714702"/>
            <a:ext cx="8763000" cy="1631216"/>
          </a:xfrm>
          <a:prstGeom prst="rect">
            <a:avLst/>
          </a:prstGeom>
          <a:ln>
            <a:solidFill>
              <a:schemeClr val="accent1"/>
            </a:solidFill>
          </a:ln>
        </p:spPr>
        <p:txBody>
          <a:bodyPr wrap="square">
            <a:spAutoFit/>
          </a:bodyPr>
          <a:lstStyle/>
          <a:p>
            <a:r>
              <a:rPr lang="en-US" sz="2000" b="1" dirty="0" smtClean="0"/>
              <a:t>You should report all changes in the information you provided on your application to avoid owing money if you got more APTC then you were eligible for after reconciliation on your tax return. Or, you could get money back or credited against any tax you may owe if you didn’t get all the tax credit for which you were eligible.</a:t>
            </a:r>
            <a:endParaRPr lang="en-US" sz="2000" b="1" dirty="0"/>
          </a:p>
        </p:txBody>
      </p:sp>
      <p:sp>
        <p:nvSpPr>
          <p:cNvPr id="2" name="Date Placeholder 1"/>
          <p:cNvSpPr>
            <a:spLocks noGrp="1"/>
          </p:cNvSpPr>
          <p:nvPr>
            <p:ph type="dt" sz="half" idx="10"/>
          </p:nvPr>
        </p:nvSpPr>
        <p:spPr/>
        <p:txBody>
          <a:bodyPr/>
          <a:lstStyle/>
          <a:p>
            <a:r>
              <a:rPr lang="en-US" smtClean="0"/>
              <a:t>October 2016</a:t>
            </a:r>
            <a:endParaRPr lang="en-US" dirty="0"/>
          </a:p>
        </p:txBody>
      </p:sp>
      <p:sp>
        <p:nvSpPr>
          <p:cNvPr id="4" name="Footer Placeholder 3"/>
          <p:cNvSpPr>
            <a:spLocks noGrp="1"/>
          </p:cNvSpPr>
          <p:nvPr>
            <p:ph type="ftr" sz="quarter" idx="11"/>
          </p:nvPr>
        </p:nvSpPr>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78C0CC3C-85F1-4D86-9B70-8D9F8B17F046}" type="slidenum">
              <a:rPr lang="en-US" smtClean="0"/>
              <a:pPr/>
              <a:t>20</a:t>
            </a:fld>
            <a:endParaRPr lang="en-US" dirty="0"/>
          </a:p>
        </p:txBody>
      </p:sp>
    </p:spTree>
    <p:extLst>
      <p:ext uri="{BB962C8B-B14F-4D97-AF65-F5344CB8AC3E}">
        <p14:creationId xmlns:p14="http://schemas.microsoft.com/office/powerpoint/2010/main" val="409276606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447800"/>
            <a:ext cx="8458200" cy="4892675"/>
          </a:xfrm>
        </p:spPr>
        <p:txBody>
          <a:bodyPr>
            <a:normAutofit fontScale="70000" lnSpcReduction="20000"/>
          </a:bodyPr>
          <a:lstStyle/>
          <a:p>
            <a:pPr>
              <a:lnSpc>
                <a:spcPct val="120000"/>
              </a:lnSpc>
              <a:buFont typeface="Wingdings" panose="05000000000000000000" pitchFamily="2" charset="2"/>
              <a:buChar char="§"/>
            </a:pPr>
            <a:r>
              <a:rPr lang="en-US" sz="3400" dirty="0"/>
              <a:t>Lower </a:t>
            </a:r>
            <a:r>
              <a:rPr lang="en-US" sz="3400" dirty="0" smtClean="0"/>
              <a:t>out-of-pocket costs </a:t>
            </a:r>
            <a:r>
              <a:rPr lang="en-US" sz="3400" dirty="0"/>
              <a:t>on deductibles, copayments, and </a:t>
            </a:r>
            <a:r>
              <a:rPr lang="en-US" sz="3400" dirty="0" smtClean="0"/>
              <a:t>coinsurance</a:t>
            </a:r>
          </a:p>
          <a:p>
            <a:pPr lvl="0">
              <a:lnSpc>
                <a:spcPct val="120000"/>
              </a:lnSpc>
              <a:buFont typeface="Wingdings" panose="05000000000000000000" pitchFamily="2" charset="2"/>
              <a:buChar char="§"/>
            </a:pPr>
            <a:r>
              <a:rPr lang="en-US" sz="3400" dirty="0" smtClean="0">
                <a:latin typeface="Calibri" pitchFamily="34" charset="0"/>
                <a:cs typeface="Calibri" pitchFamily="34" charset="0"/>
              </a:rPr>
              <a:t>To be eligible, you must</a:t>
            </a:r>
          </a:p>
          <a:p>
            <a:pPr lvl="1">
              <a:lnSpc>
                <a:spcPct val="120000"/>
              </a:lnSpc>
              <a:buFont typeface="Arial" panose="020B0604020202020204" pitchFamily="34" charset="0"/>
              <a:buChar char="•"/>
            </a:pPr>
            <a:r>
              <a:rPr lang="en-US" sz="2800" dirty="0" smtClean="0">
                <a:latin typeface="Calibri" pitchFamily="34" charset="0"/>
                <a:cs typeface="Calibri" pitchFamily="34" charset="0"/>
              </a:rPr>
              <a:t>Have income </a:t>
            </a:r>
            <a:r>
              <a:rPr lang="en-US" sz="2800" dirty="0">
                <a:latin typeface="Calibri" pitchFamily="34" charset="0"/>
                <a:cs typeface="Calibri" pitchFamily="34" charset="0"/>
              </a:rPr>
              <a:t>at or below 250% </a:t>
            </a:r>
            <a:r>
              <a:rPr lang="en-US" sz="2800" dirty="0" smtClean="0">
                <a:latin typeface="Calibri" pitchFamily="34" charset="0"/>
                <a:cs typeface="Calibri" pitchFamily="34" charset="0"/>
              </a:rPr>
              <a:t>FPL </a:t>
            </a:r>
          </a:p>
          <a:p>
            <a:pPr lvl="2">
              <a:lnSpc>
                <a:spcPct val="120000"/>
              </a:lnSpc>
            </a:pPr>
            <a:r>
              <a:rPr lang="en-US" sz="2600" dirty="0" smtClean="0">
                <a:latin typeface="Calibri" pitchFamily="34" charset="0"/>
                <a:cs typeface="Calibri" pitchFamily="34" charset="0"/>
              </a:rPr>
              <a:t>$60,625 annually for a family of 4 in 2016 (higher in Alaska and Hawaii)</a:t>
            </a:r>
            <a:endParaRPr lang="en-US" sz="2600" dirty="0">
              <a:latin typeface="Calibri" pitchFamily="34" charset="0"/>
              <a:cs typeface="Calibri" pitchFamily="34" charset="0"/>
            </a:endParaRPr>
          </a:p>
          <a:p>
            <a:pPr lvl="1">
              <a:lnSpc>
                <a:spcPct val="120000"/>
              </a:lnSpc>
              <a:buFont typeface="Arial" panose="020B0604020202020204" pitchFamily="34" charset="0"/>
              <a:buChar char="•"/>
            </a:pPr>
            <a:r>
              <a:rPr lang="en-US" sz="2800" dirty="0" smtClean="0">
                <a:latin typeface="Calibri" pitchFamily="34" charset="0"/>
                <a:cs typeface="Calibri" pitchFamily="34" charset="0"/>
              </a:rPr>
              <a:t>Be eligible for advance payments of the premium tax credit (APTC)</a:t>
            </a:r>
            <a:endParaRPr lang="en-US" sz="2800" dirty="0">
              <a:latin typeface="Calibri" pitchFamily="34" charset="0"/>
              <a:cs typeface="Calibri" pitchFamily="34" charset="0"/>
            </a:endParaRPr>
          </a:p>
          <a:p>
            <a:pPr lvl="1">
              <a:lnSpc>
                <a:spcPct val="120000"/>
              </a:lnSpc>
              <a:buFont typeface="Arial" panose="020B0604020202020204" pitchFamily="34" charset="0"/>
              <a:buChar char="•"/>
            </a:pPr>
            <a:r>
              <a:rPr lang="en-US" sz="2800" b="1" dirty="0" smtClean="0">
                <a:latin typeface="Calibri" pitchFamily="34" charset="0"/>
                <a:cs typeface="Calibri" pitchFamily="34" charset="0"/>
              </a:rPr>
              <a:t>Enroll </a:t>
            </a:r>
            <a:r>
              <a:rPr lang="en-US" sz="2800" b="1" dirty="0">
                <a:latin typeface="Calibri" pitchFamily="34" charset="0"/>
                <a:cs typeface="Calibri" pitchFamily="34" charset="0"/>
              </a:rPr>
              <a:t>in </a:t>
            </a:r>
            <a:r>
              <a:rPr lang="en-US" sz="2800" b="1" dirty="0" smtClean="0">
                <a:latin typeface="Calibri" pitchFamily="34" charset="0"/>
                <a:cs typeface="Calibri" pitchFamily="34" charset="0"/>
              </a:rPr>
              <a:t>a Marketplace Silver-level plan, unless they’re members of a Federally-recognized tribe</a:t>
            </a:r>
          </a:p>
          <a:p>
            <a:pPr>
              <a:lnSpc>
                <a:spcPct val="120000"/>
              </a:lnSpc>
              <a:buFont typeface="Wingdings" panose="05000000000000000000" pitchFamily="2" charset="2"/>
              <a:buChar char="§"/>
            </a:pPr>
            <a:r>
              <a:rPr lang="en-US" sz="3400" dirty="0">
                <a:latin typeface="Calibri" pitchFamily="34" charset="0"/>
                <a:cs typeface="Calibri" pitchFamily="34" charset="0"/>
              </a:rPr>
              <a:t>Members of f</a:t>
            </a:r>
            <a:r>
              <a:rPr lang="en-US" sz="3400" dirty="0" smtClean="0">
                <a:latin typeface="Calibri" pitchFamily="34" charset="0"/>
                <a:cs typeface="Calibri" pitchFamily="34" charset="0"/>
              </a:rPr>
              <a:t>ederally recognized </a:t>
            </a:r>
            <a:r>
              <a:rPr lang="en-US" sz="3400" dirty="0">
                <a:latin typeface="Calibri" pitchFamily="34" charset="0"/>
                <a:cs typeface="Calibri" pitchFamily="34" charset="0"/>
              </a:rPr>
              <a:t>Indian </a:t>
            </a:r>
            <a:r>
              <a:rPr lang="en-US" sz="3400" dirty="0" smtClean="0">
                <a:latin typeface="Calibri" pitchFamily="34" charset="0"/>
                <a:cs typeface="Calibri" pitchFamily="34" charset="0"/>
              </a:rPr>
              <a:t>tribes</a:t>
            </a:r>
          </a:p>
          <a:p>
            <a:pPr lvl="1">
              <a:lnSpc>
                <a:spcPct val="120000"/>
              </a:lnSpc>
              <a:buFont typeface="Arial" panose="020B0604020202020204" pitchFamily="34" charset="0"/>
              <a:buChar char="•"/>
            </a:pPr>
            <a:r>
              <a:rPr lang="en-US" sz="2800" dirty="0" smtClean="0">
                <a:latin typeface="Calibri" pitchFamily="34" charset="0"/>
                <a:cs typeface="Calibri" pitchFamily="34" charset="0"/>
              </a:rPr>
              <a:t>Don’t </a:t>
            </a:r>
            <a:r>
              <a:rPr lang="en-US" sz="2800" dirty="0">
                <a:latin typeface="Calibri" pitchFamily="34" charset="0"/>
                <a:cs typeface="Calibri" pitchFamily="34" charset="0"/>
              </a:rPr>
              <a:t>have to pay cost-sharing if household income is at or below 300% of the </a:t>
            </a:r>
            <a:r>
              <a:rPr lang="en-US" sz="2800" dirty="0" smtClean="0">
                <a:latin typeface="Calibri" pitchFamily="34" charset="0"/>
                <a:cs typeface="Calibri" pitchFamily="34" charset="0"/>
              </a:rPr>
              <a:t>federal </a:t>
            </a:r>
            <a:r>
              <a:rPr lang="en-US" sz="2800" dirty="0">
                <a:latin typeface="Calibri" pitchFamily="34" charset="0"/>
                <a:cs typeface="Calibri" pitchFamily="34" charset="0"/>
              </a:rPr>
              <a:t>poverty level (FPL</a:t>
            </a:r>
            <a:r>
              <a:rPr lang="en-US" sz="2800" dirty="0" smtClean="0">
                <a:latin typeface="Calibri" pitchFamily="34" charset="0"/>
                <a:cs typeface="Calibri" pitchFamily="34" charset="0"/>
              </a:rPr>
              <a:t>), and they’re eligible for APTC</a:t>
            </a:r>
            <a:endParaRPr lang="en-US" sz="2800" dirty="0">
              <a:latin typeface="Calibri" pitchFamily="34" charset="0"/>
              <a:cs typeface="Calibri" pitchFamily="34" charset="0"/>
            </a:endParaRPr>
          </a:p>
          <a:p>
            <a:pPr lvl="2">
              <a:lnSpc>
                <a:spcPct val="120000"/>
              </a:lnSpc>
            </a:pPr>
            <a:r>
              <a:rPr lang="en-US" sz="2600" dirty="0" smtClean="0">
                <a:latin typeface="Calibri" pitchFamily="34" charset="0"/>
                <a:cs typeface="Calibri" pitchFamily="34" charset="0"/>
              </a:rPr>
              <a:t>Up </a:t>
            </a:r>
            <a:r>
              <a:rPr lang="en-US" sz="2600" dirty="0">
                <a:latin typeface="Calibri" pitchFamily="34" charset="0"/>
                <a:cs typeface="Calibri" pitchFamily="34" charset="0"/>
              </a:rPr>
              <a:t>to around $</a:t>
            </a:r>
            <a:r>
              <a:rPr lang="en-US" sz="2600" dirty="0" smtClean="0">
                <a:latin typeface="Calibri" pitchFamily="34" charset="0"/>
                <a:cs typeface="Calibri" pitchFamily="34" charset="0"/>
              </a:rPr>
              <a:t>72,750 </a:t>
            </a:r>
            <a:r>
              <a:rPr lang="en-US" sz="2600" dirty="0">
                <a:latin typeface="Calibri" pitchFamily="34" charset="0"/>
                <a:cs typeface="Calibri" pitchFamily="34" charset="0"/>
              </a:rPr>
              <a:t>for a family of 4 </a:t>
            </a:r>
            <a:r>
              <a:rPr lang="en-US" sz="2600" dirty="0" smtClean="0">
                <a:latin typeface="Calibri" pitchFamily="34" charset="0"/>
                <a:cs typeface="Calibri" pitchFamily="34" charset="0"/>
              </a:rPr>
              <a:t>($90,960 </a:t>
            </a:r>
            <a:r>
              <a:rPr lang="en-US" sz="2600" dirty="0">
                <a:latin typeface="Calibri" pitchFamily="34" charset="0"/>
                <a:cs typeface="Calibri" pitchFamily="34" charset="0"/>
              </a:rPr>
              <a:t>in Alaska) in </a:t>
            </a:r>
            <a:r>
              <a:rPr lang="en-US" sz="2600" dirty="0" smtClean="0">
                <a:latin typeface="Calibri" pitchFamily="34" charset="0"/>
                <a:cs typeface="Calibri" pitchFamily="34" charset="0"/>
              </a:rPr>
              <a:t>2016</a:t>
            </a:r>
          </a:p>
          <a:p>
            <a:pPr lvl="2">
              <a:lnSpc>
                <a:spcPct val="120000"/>
              </a:lnSpc>
            </a:pPr>
            <a:r>
              <a:rPr lang="en-US" dirty="0" smtClean="0"/>
              <a:t>Don’t have to enroll in a Silver-level plan</a:t>
            </a:r>
            <a:endParaRPr lang="en-US" sz="2600" dirty="0">
              <a:latin typeface="Calibri" pitchFamily="34" charset="0"/>
              <a:cs typeface="Calibri" pitchFamily="34" charset="0"/>
            </a:endParaRPr>
          </a:p>
          <a:p>
            <a:pPr>
              <a:lnSpc>
                <a:spcPct val="120000"/>
              </a:lnSpc>
            </a:pPr>
            <a:endParaRPr lang="en-US" sz="3200" dirty="0" smtClean="0">
              <a:latin typeface="Calibri" pitchFamily="34" charset="0"/>
              <a:cs typeface="Calibri" pitchFamily="34" charset="0"/>
            </a:endParaRPr>
          </a:p>
        </p:txBody>
      </p:sp>
      <p:sp>
        <p:nvSpPr>
          <p:cNvPr id="2" name="Title 1"/>
          <p:cNvSpPr>
            <a:spLocks noGrp="1"/>
          </p:cNvSpPr>
          <p:nvPr>
            <p:ph type="title"/>
          </p:nvPr>
        </p:nvSpPr>
        <p:spPr/>
        <p:txBody>
          <a:bodyPr>
            <a:normAutofit/>
          </a:bodyPr>
          <a:lstStyle/>
          <a:p>
            <a:pPr algn="ctr"/>
            <a:r>
              <a:rPr lang="en-US" sz="3600" dirty="0" smtClean="0">
                <a:effectLst/>
                <a:latin typeface="Calibri" pitchFamily="34" charset="0"/>
                <a:cs typeface="Calibri" pitchFamily="34" charset="0"/>
              </a:rPr>
              <a:t>Who’s Eligible for Cost-Sharing Reductions?</a:t>
            </a:r>
            <a:endParaRPr lang="en-US" sz="3600" dirty="0">
              <a:effectLst/>
              <a:latin typeface="Calibri" pitchFamily="34" charset="0"/>
              <a:cs typeface="Calibri" pitchFamily="34" charset="0"/>
            </a:endParaRPr>
          </a:p>
        </p:txBody>
      </p:sp>
      <p:sp>
        <p:nvSpPr>
          <p:cNvPr id="4" name="Date Placeholder 3"/>
          <p:cNvSpPr>
            <a:spLocks noGrp="1"/>
          </p:cNvSpPr>
          <p:nvPr>
            <p:ph type="dt" sz="half" idx="10"/>
          </p:nvPr>
        </p:nvSpPr>
        <p:spPr/>
        <p:txBody>
          <a:bodyPr/>
          <a:lstStyle/>
          <a:p>
            <a:r>
              <a:rPr lang="en-US" smtClean="0"/>
              <a:t>October 2016</a:t>
            </a:r>
            <a:endParaRPr lang="en-US" dirty="0"/>
          </a:p>
        </p:txBody>
      </p:sp>
      <p:sp>
        <p:nvSpPr>
          <p:cNvPr id="5" name="Footer Placeholder 4"/>
          <p:cNvSpPr>
            <a:spLocks noGrp="1"/>
          </p:cNvSpPr>
          <p:nvPr>
            <p:ph type="ftr" sz="quarter" idx="11"/>
          </p:nvPr>
        </p:nvSpPr>
        <p:spPr/>
        <p:txBody>
          <a:bodyPr/>
          <a:lstStyle/>
          <a:p>
            <a:r>
              <a:rPr lang="en-US" smtClean="0"/>
              <a:t>Marketplace for Immigrant Families</a:t>
            </a:r>
            <a:endParaRPr lang="en-US" dirty="0"/>
          </a:p>
        </p:txBody>
      </p:sp>
      <p:sp>
        <p:nvSpPr>
          <p:cNvPr id="6" name="Slide Number Placeholder 5"/>
          <p:cNvSpPr>
            <a:spLocks noGrp="1"/>
          </p:cNvSpPr>
          <p:nvPr>
            <p:ph type="sldNum" sz="quarter" idx="12"/>
          </p:nvPr>
        </p:nvSpPr>
        <p:spPr/>
        <p:txBody>
          <a:bodyPr/>
          <a:lstStyle/>
          <a:p>
            <a:fld id="{78C0CC3C-85F1-4D86-9B70-8D9F8B17F046}" type="slidenum">
              <a:rPr lang="en-US" smtClean="0"/>
              <a:pPr/>
              <a:t>21</a:t>
            </a:fld>
            <a:endParaRPr lang="en-US" dirty="0"/>
          </a:p>
        </p:txBody>
      </p:sp>
    </p:spTree>
    <p:extLst>
      <p:ext uri="{BB962C8B-B14F-4D97-AF65-F5344CB8AC3E}">
        <p14:creationId xmlns:p14="http://schemas.microsoft.com/office/powerpoint/2010/main" val="25610029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rmAutofit fontScale="90000"/>
          </a:bodyPr>
          <a:lstStyle/>
          <a:p>
            <a:r>
              <a:rPr lang="en-US" dirty="0" smtClean="0"/>
              <a:t/>
            </a:r>
            <a:br>
              <a:rPr lang="en-US" dirty="0" smtClean="0"/>
            </a:br>
            <a:r>
              <a:rPr lang="en-US" sz="4000" dirty="0" smtClean="0"/>
              <a:t>Eligible Immigrants </a:t>
            </a:r>
            <a:r>
              <a:rPr lang="en-US" sz="4000" dirty="0"/>
              <a:t>and </a:t>
            </a:r>
            <a:r>
              <a:rPr lang="en-US" sz="4000" dirty="0" smtClean="0"/>
              <a:t>Lower Costs</a:t>
            </a:r>
            <a:r>
              <a:rPr lang="en-US" sz="4000" dirty="0"/>
              <a:t/>
            </a:r>
            <a:br>
              <a:rPr lang="en-US" sz="4000" dirty="0"/>
            </a:br>
            <a:endParaRPr lang="en-US" sz="3600" dirty="0"/>
          </a:p>
        </p:txBody>
      </p:sp>
      <p:sp>
        <p:nvSpPr>
          <p:cNvPr id="2" name="Content Placeholder 1"/>
          <p:cNvSpPr>
            <a:spLocks noGrp="1"/>
          </p:cNvSpPr>
          <p:nvPr>
            <p:ph idx="1"/>
          </p:nvPr>
        </p:nvSpPr>
        <p:spPr/>
        <p:txBody>
          <a:bodyPr>
            <a:normAutofit/>
          </a:bodyPr>
          <a:lstStyle/>
          <a:p>
            <a:pPr marL="342900" lvl="2" indent="-342900">
              <a:buSzTx/>
              <a:buFont typeface="Wingdings" panose="05000000000000000000" pitchFamily="2" charset="2"/>
              <a:buChar char="§"/>
            </a:pPr>
            <a:r>
              <a:rPr lang="en-US" dirty="0" smtClean="0"/>
              <a:t>General rule for lower premium cost: </a:t>
            </a:r>
            <a:r>
              <a:rPr lang="en-US" dirty="0" smtClean="0">
                <a:latin typeface="Calibri" pitchFamily="34" charset="0"/>
                <a:cs typeface="Calibri" pitchFamily="34" charset="0"/>
              </a:rPr>
              <a:t>Household </a:t>
            </a:r>
            <a:r>
              <a:rPr lang="en-US" dirty="0">
                <a:latin typeface="Calibri" pitchFamily="34" charset="0"/>
                <a:cs typeface="Calibri" pitchFamily="34" charset="0"/>
              </a:rPr>
              <a:t>income between 100% to 400% </a:t>
            </a:r>
            <a:r>
              <a:rPr lang="en-US" dirty="0" smtClean="0">
                <a:latin typeface="Calibri" pitchFamily="34" charset="0"/>
                <a:cs typeface="Calibri" pitchFamily="34" charset="0"/>
              </a:rPr>
              <a:t>Federal Poverty Level (FPL) </a:t>
            </a:r>
          </a:p>
          <a:p>
            <a:pPr marL="342900" lvl="2" indent="-342900">
              <a:buSzTx/>
              <a:buFont typeface="Wingdings" panose="05000000000000000000" pitchFamily="2" charset="2"/>
              <a:buChar char="§"/>
            </a:pPr>
            <a:r>
              <a:rPr lang="en-US" dirty="0" smtClean="0"/>
              <a:t>General rule for reduced cost sharing: </a:t>
            </a:r>
            <a:r>
              <a:rPr lang="en-US" dirty="0" smtClean="0">
                <a:latin typeface="Calibri" pitchFamily="34" charset="0"/>
                <a:cs typeface="Calibri" pitchFamily="34" charset="0"/>
              </a:rPr>
              <a:t>Household </a:t>
            </a:r>
            <a:r>
              <a:rPr lang="en-US" dirty="0">
                <a:latin typeface="Calibri" pitchFamily="34" charset="0"/>
                <a:cs typeface="Calibri" pitchFamily="34" charset="0"/>
              </a:rPr>
              <a:t>income </a:t>
            </a:r>
            <a:r>
              <a:rPr lang="en-US" dirty="0" smtClean="0">
                <a:latin typeface="Calibri" pitchFamily="34" charset="0"/>
                <a:cs typeface="Calibri" pitchFamily="34" charset="0"/>
              </a:rPr>
              <a:t>between 100% and 250</a:t>
            </a:r>
            <a:r>
              <a:rPr lang="en-US" dirty="0">
                <a:latin typeface="Calibri" pitchFamily="34" charset="0"/>
                <a:cs typeface="Calibri" pitchFamily="34" charset="0"/>
              </a:rPr>
              <a:t>% FPL </a:t>
            </a:r>
            <a:endParaRPr lang="en-US" dirty="0" smtClean="0"/>
          </a:p>
          <a:p>
            <a:pPr>
              <a:buFont typeface="Wingdings" panose="05000000000000000000" pitchFamily="2" charset="2"/>
              <a:buChar char="§"/>
            </a:pPr>
            <a:r>
              <a:rPr lang="en-US" sz="2400" dirty="0" smtClean="0"/>
              <a:t>Lawfully present immigrants with a household income </a:t>
            </a:r>
            <a:r>
              <a:rPr lang="en-US" sz="2400" b="1" dirty="0" smtClean="0"/>
              <a:t>below 100% </a:t>
            </a:r>
            <a:r>
              <a:rPr lang="en-US" sz="2400" dirty="0" smtClean="0"/>
              <a:t>of the FPL and who aren’t eligible </a:t>
            </a:r>
            <a:r>
              <a:rPr lang="en-US" sz="2400" dirty="0"/>
              <a:t>for </a:t>
            </a:r>
            <a:r>
              <a:rPr lang="en-US" sz="2400" dirty="0" smtClean="0"/>
              <a:t>Medicaid </a:t>
            </a:r>
            <a:r>
              <a:rPr lang="en-US" sz="2400" b="1" dirty="0" smtClean="0"/>
              <a:t>based on immigration status </a:t>
            </a:r>
          </a:p>
          <a:p>
            <a:pPr lvl="1">
              <a:buFont typeface="Arial" panose="020B0604020202020204" pitchFamily="34" charset="0"/>
              <a:buChar char="•"/>
            </a:pPr>
            <a:r>
              <a:rPr lang="en-US" sz="2400" dirty="0" smtClean="0"/>
              <a:t>May be </a:t>
            </a:r>
            <a:r>
              <a:rPr lang="en-US" sz="2400" dirty="0"/>
              <a:t>eligible for </a:t>
            </a:r>
            <a:r>
              <a:rPr lang="en-US" sz="2400" dirty="0" smtClean="0"/>
              <a:t>premium tax </a:t>
            </a:r>
            <a:r>
              <a:rPr lang="en-US" sz="2400" dirty="0"/>
              <a:t>credits and lower out-of-pocket costs </a:t>
            </a:r>
            <a:r>
              <a:rPr lang="en-US" sz="2400" dirty="0" smtClean="0"/>
              <a:t>if they meet </a:t>
            </a:r>
            <a:r>
              <a:rPr lang="en-US" sz="2400" dirty="0"/>
              <a:t>all other eligibility </a:t>
            </a:r>
            <a:r>
              <a:rPr lang="en-US" sz="2400" dirty="0" smtClean="0"/>
              <a:t>requirements</a:t>
            </a:r>
            <a:endParaRPr lang="en-US" sz="2400" dirty="0"/>
          </a:p>
          <a:p>
            <a:endParaRPr lang="en-US" dirty="0"/>
          </a:p>
        </p:txBody>
      </p:sp>
      <p:sp>
        <p:nvSpPr>
          <p:cNvPr id="9"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a:t>
            </a:r>
            <a:r>
              <a:rPr kumimoji="0" lang="en-US" sz="1200" b="0" i="0" u="none" strike="noStrike" kern="1200" cap="none" spc="0" normalizeH="0" noProof="0" dirty="0" smtClean="0">
                <a:ln>
                  <a:noFill/>
                </a:ln>
                <a:solidFill>
                  <a:prstClr val="black"/>
                </a:solidFill>
                <a:effectLst/>
                <a:uLnTx/>
                <a:uFillTx/>
                <a:latin typeface="Calibri" panose="020F0502020204030204" pitchFamily="34" charset="0"/>
                <a:ea typeface="+mn-ea"/>
              </a:rPr>
              <a:t>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123746272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normAutofit fontScale="90000"/>
          </a:bodyPr>
          <a:lstStyle/>
          <a:p>
            <a:r>
              <a:rPr lang="en-US" dirty="0" smtClean="0"/>
              <a:t/>
            </a:r>
            <a:br>
              <a:rPr lang="en-US" dirty="0" smtClean="0"/>
            </a:br>
            <a:r>
              <a:rPr lang="en-US" sz="4000" dirty="0" smtClean="0"/>
              <a:t>Medicaid </a:t>
            </a:r>
            <a:r>
              <a:rPr lang="en-US" sz="4000" dirty="0"/>
              <a:t>Expansion in </a:t>
            </a:r>
            <a:r>
              <a:rPr lang="en-US" sz="4000" dirty="0" smtClean="0"/>
              <a:t>2016:</a:t>
            </a:r>
            <a:r>
              <a:rPr lang="en-US" sz="4000" dirty="0"/>
              <a:t/>
            </a:r>
            <a:br>
              <a:rPr lang="en-US" sz="4000" dirty="0"/>
            </a:br>
            <a:r>
              <a:rPr lang="en-US" sz="4000" dirty="0" smtClean="0"/>
              <a:t>31 </a:t>
            </a:r>
            <a:r>
              <a:rPr lang="en-US" sz="4000" dirty="0"/>
              <a:t>States </a:t>
            </a:r>
            <a:r>
              <a:rPr lang="en-US" sz="4000" dirty="0" smtClean="0"/>
              <a:t>and the District of Columbia</a:t>
            </a:r>
            <a:r>
              <a:rPr lang="en-US" sz="4000" dirty="0"/>
              <a:t/>
            </a:r>
            <a:br>
              <a:rPr lang="en-US" sz="4000" dirty="0"/>
            </a:br>
            <a:endParaRPr lang="en-US" sz="4000" dirty="0" smtClean="0">
              <a:ea typeface="ＭＳ Ｐゴシック"/>
              <a:cs typeface="ＭＳ Ｐゴシック"/>
            </a:endParaRPr>
          </a:p>
        </p:txBody>
      </p:sp>
      <p:pic>
        <p:nvPicPr>
          <p:cNvPr id="1026" name="Picture 2" descr="As of September 2016, the following states and the District of Columbia elected to expand Medicaid coverage, including Alaska, Arizona, Arkansas, California, Colorado, Connecticut, Delaware, Hawaii, Illinois, Indiana, Iowa, Kentucky, Louisiana, Maryland, Massachusetts, Michigan, Minnesota, Montana, Nevada, New Hampshire, New Jersey, New Mexico, New York, North Dakota, Ohio, Oregon, Pennsylvania, Rhode Island, Vermont, Washington, and West Virginia. Adoption is under discussion in Utah.&#10;The remaining states haven’t expanded their Medicaid programs to date, but could expand Medicaid in the future. &#10;Under the law, the federal government will pay states all of the costs for newly eligible people for the first 3 years. It will pay no less than 90% of the costs in the future.&#10;" title="Map of Current Status of State Medicaid Expansion Decisions 2016"/>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295400" y="1307319"/>
            <a:ext cx="6705600" cy="50269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Date Placeholder 1"/>
          <p:cNvSpPr>
            <a:spLocks noGrp="1"/>
          </p:cNvSpPr>
          <p:nvPr>
            <p:ph type="dt" sz="half" idx="2"/>
          </p:nvPr>
        </p:nvSpPr>
        <p:spPr/>
        <p:txBody>
          <a:bodyPr/>
          <a:lstStyle/>
          <a:p>
            <a:r>
              <a:rPr lang="en-US" smtClean="0">
                <a:solidFill>
                  <a:prstClr val="black"/>
                </a:solidFill>
              </a:rPr>
              <a:t>October 2016</a:t>
            </a:r>
            <a:endParaRPr lang="en-US" dirty="0">
              <a:solidFill>
                <a:prstClr val="black"/>
              </a:solidFill>
            </a:endParaRPr>
          </a:p>
        </p:txBody>
      </p:sp>
      <p:sp>
        <p:nvSpPr>
          <p:cNvPr id="3" name="Footer Placeholder 2"/>
          <p:cNvSpPr>
            <a:spLocks noGrp="1"/>
          </p:cNvSpPr>
          <p:nvPr>
            <p:ph type="ftr" sz="quarter" idx="3"/>
          </p:nvPr>
        </p:nvSpPr>
        <p:spPr/>
        <p:txBody>
          <a:bodyPr/>
          <a:lstStyle/>
          <a:p>
            <a:pPr algn="ctr"/>
            <a:r>
              <a:rPr lang="en-US" smtClean="0">
                <a:solidFill>
                  <a:prstClr val="black"/>
                </a:solidFill>
              </a:rPr>
              <a:t>Marketplace for Immigrant Families</a:t>
            </a:r>
            <a:endParaRPr lang="en-US" dirty="0">
              <a:solidFill>
                <a:prstClr val="black"/>
              </a:solidFill>
            </a:endParaRPr>
          </a:p>
        </p:txBody>
      </p:sp>
      <p:sp>
        <p:nvSpPr>
          <p:cNvPr id="4" name="Slide Number Placeholder 3"/>
          <p:cNvSpPr>
            <a:spLocks noGrp="1"/>
          </p:cNvSpPr>
          <p:nvPr>
            <p:ph type="sldNum" sz="quarter" idx="4"/>
          </p:nvPr>
        </p:nvSpPr>
        <p:spPr/>
        <p:txBody>
          <a:bodyPr/>
          <a:lstStyle/>
          <a:p>
            <a:fld id="{78C0CC3C-85F1-4D86-9B70-8D9F8B17F046}"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12629678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1143000"/>
          </a:xfrm>
        </p:spPr>
        <p:txBody>
          <a:bodyPr>
            <a:normAutofit fontScale="90000"/>
          </a:bodyPr>
          <a:lstStyle/>
          <a:p>
            <a:r>
              <a:rPr lang="en-US" dirty="0" smtClean="0"/>
              <a:t/>
            </a:r>
            <a:br>
              <a:rPr lang="en-US" dirty="0" smtClean="0"/>
            </a:br>
            <a:r>
              <a:rPr lang="en-US" sz="4000" dirty="0" smtClean="0"/>
              <a:t>Immigrant </a:t>
            </a:r>
            <a:r>
              <a:rPr lang="en-US" sz="4000" dirty="0"/>
              <a:t>A</a:t>
            </a:r>
            <a:r>
              <a:rPr lang="en-US" sz="4000" dirty="0" smtClean="0"/>
              <a:t>ccess </a:t>
            </a:r>
            <a:r>
              <a:rPr lang="en-US" sz="4000" dirty="0"/>
              <a:t>to Medicaid and </a:t>
            </a:r>
            <a:r>
              <a:rPr lang="en-US" sz="4000" dirty="0" smtClean="0"/>
              <a:t>the Children’s Health Insurance Program (CHIP)</a:t>
            </a:r>
            <a:r>
              <a:rPr lang="en-US" sz="4000" dirty="0"/>
              <a:t/>
            </a:r>
            <a:br>
              <a:rPr lang="en-US" sz="4000" dirty="0"/>
            </a:br>
            <a:endParaRPr lang="en-US" sz="4000" dirty="0"/>
          </a:p>
        </p:txBody>
      </p:sp>
      <p:sp>
        <p:nvSpPr>
          <p:cNvPr id="2" name="Content Placeholder 1"/>
          <p:cNvSpPr>
            <a:spLocks noGrp="1"/>
          </p:cNvSpPr>
          <p:nvPr>
            <p:ph idx="1"/>
          </p:nvPr>
        </p:nvSpPr>
        <p:spPr>
          <a:xfrm>
            <a:off x="457200" y="1295400"/>
            <a:ext cx="8229600" cy="2362200"/>
          </a:xfrm>
        </p:spPr>
        <p:txBody>
          <a:bodyPr>
            <a:noAutofit/>
          </a:bodyPr>
          <a:lstStyle/>
          <a:p>
            <a:r>
              <a:rPr lang="en-US" sz="2400" dirty="0"/>
              <a:t>Immigrants who are “qualified </a:t>
            </a:r>
            <a:r>
              <a:rPr lang="en-US" sz="2400" dirty="0" smtClean="0"/>
              <a:t>non-citizens” </a:t>
            </a:r>
            <a:r>
              <a:rPr lang="en-US" sz="2400" dirty="0"/>
              <a:t>generally </a:t>
            </a:r>
            <a:r>
              <a:rPr lang="en-US" sz="2400" dirty="0" smtClean="0"/>
              <a:t>aren’t eligible </a:t>
            </a:r>
            <a:r>
              <a:rPr lang="en-US" sz="2400" dirty="0"/>
              <a:t>for Medicaid and </a:t>
            </a:r>
            <a:r>
              <a:rPr lang="en-US" sz="2400" dirty="0" smtClean="0"/>
              <a:t>CHIP for 5 years after receiving their qualified non-citizen status. This is referred to as a 5-year waiting period. But there are </a:t>
            </a:r>
            <a:r>
              <a:rPr lang="en-US" sz="2400" dirty="0"/>
              <a:t>exceptions </a:t>
            </a:r>
            <a:r>
              <a:rPr lang="en-US" sz="2400" dirty="0" smtClean="0"/>
              <a:t>(e.g</a:t>
            </a:r>
            <a:r>
              <a:rPr lang="en-US" sz="2400" dirty="0"/>
              <a:t>. refugees and </a:t>
            </a:r>
            <a:r>
              <a:rPr lang="en-US" sz="2400" dirty="0" err="1"/>
              <a:t>asylees</a:t>
            </a:r>
            <a:r>
              <a:rPr lang="en-US" sz="2400" dirty="0" smtClean="0"/>
              <a:t>).</a:t>
            </a:r>
          </a:p>
          <a:p>
            <a:pPr lvl="1"/>
            <a:r>
              <a:rPr lang="en-US" sz="2400" dirty="0"/>
              <a:t>This means they must have a qualified non-citizen status for 5 years before they are eligible for Medicaid and CHIP </a:t>
            </a:r>
          </a:p>
          <a:p>
            <a:r>
              <a:rPr lang="en-US" sz="2400" dirty="0" smtClean="0"/>
              <a:t>Individuals must also meet </a:t>
            </a:r>
            <a:r>
              <a:rPr lang="en-US" sz="2400" dirty="0"/>
              <a:t>their state’s </a:t>
            </a:r>
            <a:r>
              <a:rPr lang="en-US" sz="2400" dirty="0" smtClean="0"/>
              <a:t>eligibility rules, including residency and income</a:t>
            </a:r>
          </a:p>
        </p:txBody>
      </p:sp>
      <p:sp>
        <p:nvSpPr>
          <p:cNvPr id="11"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a:t>
            </a:r>
            <a:r>
              <a:rPr kumimoji="0" lang="en-US" sz="1200" b="0" i="0" u="none" strike="noStrike" kern="1200" cap="none" spc="0" normalizeH="0" noProof="0" dirty="0" smtClean="0">
                <a:ln>
                  <a:noFill/>
                </a:ln>
                <a:solidFill>
                  <a:prstClr val="black"/>
                </a:solidFill>
                <a:effectLst/>
                <a:uLnTx/>
                <a:uFillTx/>
                <a:latin typeface="Calibri" panose="020F0502020204030204" pitchFamily="34" charset="0"/>
                <a:ea typeface="+mn-ea"/>
              </a:rPr>
              <a:t>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10"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395832920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1143000"/>
          </a:xfrm>
        </p:spPr>
        <p:txBody>
          <a:bodyPr>
            <a:normAutofit fontScale="90000"/>
          </a:bodyPr>
          <a:lstStyle/>
          <a:p>
            <a:r>
              <a:rPr lang="en-US" dirty="0" smtClean="0"/>
              <a:t/>
            </a:r>
            <a:br>
              <a:rPr lang="en-US" dirty="0" smtClean="0"/>
            </a:br>
            <a:r>
              <a:rPr lang="en-US" sz="4000" dirty="0" smtClean="0"/>
              <a:t>Immigrant </a:t>
            </a:r>
            <a:r>
              <a:rPr lang="en-US" sz="4000" dirty="0"/>
              <a:t>A</a:t>
            </a:r>
            <a:r>
              <a:rPr lang="en-US" sz="4000" dirty="0" smtClean="0"/>
              <a:t>ccess </a:t>
            </a:r>
            <a:r>
              <a:rPr lang="en-US" sz="4000" dirty="0"/>
              <a:t>to Medicaid and </a:t>
            </a:r>
            <a:r>
              <a:rPr lang="en-US" sz="4000" dirty="0" smtClean="0"/>
              <a:t>the CHIP</a:t>
            </a:r>
            <a:r>
              <a:rPr lang="en-US" sz="4000" dirty="0"/>
              <a:t> </a:t>
            </a:r>
            <a:r>
              <a:rPr lang="en-US" sz="4000" dirty="0" smtClean="0"/>
              <a:t>- Continued</a:t>
            </a:r>
            <a:r>
              <a:rPr lang="en-US" sz="4000" dirty="0"/>
              <a:t/>
            </a:r>
            <a:br>
              <a:rPr lang="en-US" sz="4000" dirty="0"/>
            </a:br>
            <a:endParaRPr lang="en-US" sz="4000" dirty="0"/>
          </a:p>
        </p:txBody>
      </p:sp>
      <p:sp>
        <p:nvSpPr>
          <p:cNvPr id="2" name="Content Placeholder 1"/>
          <p:cNvSpPr>
            <a:spLocks noGrp="1"/>
          </p:cNvSpPr>
          <p:nvPr>
            <p:ph idx="1"/>
          </p:nvPr>
        </p:nvSpPr>
        <p:spPr>
          <a:xfrm>
            <a:off x="457200" y="1295400"/>
            <a:ext cx="8229600" cy="4800600"/>
          </a:xfrm>
        </p:spPr>
        <p:txBody>
          <a:bodyPr>
            <a:noAutofit/>
          </a:bodyPr>
          <a:lstStyle/>
          <a:p>
            <a:r>
              <a:rPr lang="en-US" sz="2400" dirty="0" smtClean="0"/>
              <a:t>States have the option to cover lawfully residing children up to age 21 and/or pregnant women </a:t>
            </a:r>
          </a:p>
          <a:p>
            <a:pPr lvl="1"/>
            <a:r>
              <a:rPr lang="en-US" sz="2400" dirty="0" smtClean="0"/>
              <a:t>“Lawfully residing” is defined as “lawfully present” and otherwise eligible for Medicaid or CHIP in the state. This is the same definition of “lawfully present” as is used for Marketplace eligibility and includes more statuses than “qualified non-citizen”</a:t>
            </a:r>
          </a:p>
          <a:p>
            <a:pPr lvl="1"/>
            <a:r>
              <a:rPr lang="en-US" sz="2400" dirty="0" smtClean="0"/>
              <a:t>The 5-year waiting period doesn’t apply. </a:t>
            </a:r>
          </a:p>
          <a:p>
            <a:pPr lvl="1"/>
            <a:r>
              <a:rPr lang="en-US" sz="2400" dirty="0" smtClean="0"/>
              <a:t>For the list of states that cover lawfully residing children and/or pregnant women visit: </a:t>
            </a:r>
            <a:r>
              <a:rPr lang="en-US" sz="2400" dirty="0" smtClean="0">
                <a:hlinkClick r:id="rId3"/>
              </a:rPr>
              <a:t>Medicaid.gov/</a:t>
            </a:r>
            <a:r>
              <a:rPr lang="en-US" sz="2400" dirty="0" err="1" smtClean="0">
                <a:hlinkClick r:id="rId3"/>
              </a:rPr>
              <a:t>medicaid</a:t>
            </a:r>
            <a:r>
              <a:rPr lang="en-US" sz="2400" dirty="0" smtClean="0">
                <a:hlinkClick r:id="rId3"/>
              </a:rPr>
              <a:t>-chip-program-information/by-topics/outreach-and-enrollment/lawfully-residing.html</a:t>
            </a:r>
            <a:endParaRPr lang="en-US" sz="2400" dirty="0"/>
          </a:p>
        </p:txBody>
      </p:sp>
      <p:sp>
        <p:nvSpPr>
          <p:cNvPr id="11"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a:t>
            </a:r>
            <a:r>
              <a:rPr kumimoji="0" lang="en-US" sz="1200" b="0" i="0" u="none" strike="noStrike" kern="1200" cap="none" spc="0" normalizeH="0" noProof="0" dirty="0" smtClean="0">
                <a:ln>
                  <a:noFill/>
                </a:ln>
                <a:solidFill>
                  <a:prstClr val="black"/>
                </a:solidFill>
                <a:effectLst/>
                <a:uLnTx/>
                <a:uFillTx/>
                <a:latin typeface="Calibri" panose="020F0502020204030204" pitchFamily="34" charset="0"/>
                <a:ea typeface="+mn-ea"/>
              </a:rPr>
              <a:t>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10"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228731971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noAutofit/>
          </a:bodyPr>
          <a:lstStyle/>
          <a:p>
            <a:pPr eaLnBrk="1" hangingPunct="1"/>
            <a:r>
              <a:rPr lang="en-US" dirty="0" smtClean="0"/>
              <a:t/>
            </a:r>
            <a:br>
              <a:rPr lang="en-US" dirty="0" smtClean="0"/>
            </a:br>
            <a:r>
              <a:rPr lang="en-US" dirty="0" smtClean="0"/>
              <a:t>Eligibility—Medicaid Expansion </a:t>
            </a:r>
            <a:br>
              <a:rPr lang="en-US" dirty="0" smtClean="0"/>
            </a:br>
            <a:endParaRPr lang="en-US" dirty="0" smtClean="0">
              <a:ea typeface="ＭＳ Ｐゴシック"/>
              <a:cs typeface="ＭＳ Ｐゴシック"/>
            </a:endParaRPr>
          </a:p>
        </p:txBody>
      </p:sp>
      <p:sp>
        <p:nvSpPr>
          <p:cNvPr id="7" name="Content Placeholder 2"/>
          <p:cNvSpPr txBox="1">
            <a:spLocks/>
          </p:cNvSpPr>
          <p:nvPr/>
        </p:nvSpPr>
        <p:spPr bwMode="auto">
          <a:xfrm>
            <a:off x="457200" y="1447800"/>
            <a:ext cx="8229600" cy="472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ts val="600"/>
              </a:spcBef>
              <a:spcAft>
                <a:spcPct val="0"/>
              </a:spcAft>
              <a:buFont typeface="Wingdings" pitchFamily="2" charset="2"/>
              <a:buChar char="§"/>
              <a:defRPr sz="3200" kern="1200">
                <a:solidFill>
                  <a:schemeClr val="tx1"/>
                </a:solidFill>
                <a:latin typeface="+mn-lt"/>
                <a:ea typeface="+mn-ea"/>
                <a:cs typeface="+mn-cs"/>
              </a:defRPr>
            </a:lvl1pPr>
            <a:lvl2pPr marL="742950" indent="-285750" algn="l" rtl="0" eaLnBrk="0" fontAlgn="base" hangingPunct="0">
              <a:spcBef>
                <a:spcPts val="6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ts val="600"/>
              </a:spcBef>
              <a:spcAft>
                <a:spcPct val="0"/>
              </a:spcAft>
              <a:buSzPct val="50000"/>
              <a:buFont typeface="Wingdings" pitchFamily="2" charset="2"/>
              <a:buChar char="q"/>
              <a:defRPr sz="2800" kern="1200">
                <a:solidFill>
                  <a:schemeClr val="tx1"/>
                </a:solidFill>
                <a:latin typeface="+mn-lt"/>
                <a:ea typeface="+mn-ea"/>
                <a:cs typeface="+mn-cs"/>
              </a:defRPr>
            </a:lvl3pPr>
            <a:lvl4pPr marL="1600200" indent="-228600" algn="l" rtl="0" eaLnBrk="0" fontAlgn="base" hangingPunct="0">
              <a:spcBef>
                <a:spcPts val="600"/>
              </a:spcBef>
              <a:spcAft>
                <a:spcPct val="0"/>
              </a:spcAft>
              <a:buFont typeface="Wingdings" pitchFamily="2" charset="2"/>
              <a:buChar char="§"/>
              <a:defRPr sz="2800" kern="1200">
                <a:solidFill>
                  <a:schemeClr val="tx1"/>
                </a:solidFill>
                <a:latin typeface="+mn-lt"/>
                <a:ea typeface="+mn-ea"/>
                <a:cs typeface="+mn-cs"/>
              </a:defRPr>
            </a:lvl4pPr>
            <a:lvl5pPr marL="2057400" indent="-228600" algn="l" rtl="0" eaLnBrk="0" fontAlgn="base" hangingPunct="0">
              <a:spcBef>
                <a:spcPts val="600"/>
              </a:spcBef>
              <a:spcAft>
                <a:spcPct val="0"/>
              </a:spcAft>
              <a:buFont typeface="Arial" pitchFamily="34" charset="0"/>
              <a:buChar char="•"/>
              <a:defRPr sz="2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Affordable Care Act’s Eligibility Groups </a:t>
            </a:r>
          </a:p>
          <a:p>
            <a:pPr marL="914400" lvl="1" indent="-514350">
              <a:buFont typeface="+mj-lt"/>
              <a:buAutoNum type="arabicPeriod"/>
            </a:pPr>
            <a:r>
              <a:rPr lang="en-US" dirty="0" smtClean="0"/>
              <a:t>Adult group</a:t>
            </a:r>
          </a:p>
          <a:p>
            <a:pPr marL="1260475" lvl="2" indent="-282575">
              <a:buSzPct val="100000"/>
              <a:buFont typeface="Arial" panose="020B0604020202020204" pitchFamily="34" charset="0"/>
              <a:buChar char="•"/>
            </a:pPr>
            <a:r>
              <a:rPr lang="en-US" sz="2400" dirty="0" smtClean="0"/>
              <a:t>19-64 with income at or below 133% of FPL</a:t>
            </a:r>
            <a:endParaRPr lang="en-US" sz="2400" dirty="0"/>
          </a:p>
          <a:p>
            <a:pPr marL="971550" lvl="1" indent="-514350">
              <a:buFont typeface="+mj-lt"/>
              <a:buAutoNum type="arabicPeriod"/>
            </a:pPr>
            <a:r>
              <a:rPr lang="en-US" dirty="0"/>
              <a:t>Former foster care </a:t>
            </a:r>
            <a:r>
              <a:rPr lang="en-US" dirty="0" smtClean="0"/>
              <a:t>group</a:t>
            </a:r>
          </a:p>
          <a:p>
            <a:pPr marL="1260475" lvl="2" indent="-282575">
              <a:buSzPct val="100000"/>
              <a:buFont typeface="Arial" panose="020B0604020202020204" pitchFamily="34" charset="0"/>
              <a:buChar char="•"/>
            </a:pPr>
            <a:r>
              <a:rPr lang="en-US" sz="2400" dirty="0" smtClean="0"/>
              <a:t>Under 26 and enrolled in Medicaid while in foster care at 18 or “aged out” of foster care (no income test)</a:t>
            </a:r>
            <a:endParaRPr lang="en-US" sz="2400" dirty="0"/>
          </a:p>
          <a:p>
            <a:pPr marL="971550" lvl="1" indent="-514350">
              <a:buFont typeface="+mj-lt"/>
              <a:buAutoNum type="arabicPeriod"/>
            </a:pPr>
            <a:r>
              <a:rPr lang="en-US" dirty="0"/>
              <a:t>Optional eligibility </a:t>
            </a:r>
            <a:r>
              <a:rPr lang="en-US" dirty="0" smtClean="0"/>
              <a:t>group for individuals with income above 133% of FPL</a:t>
            </a:r>
          </a:p>
          <a:p>
            <a:pPr marL="1260475" lvl="2" indent="-282575">
              <a:buSzPct val="100000"/>
              <a:buFont typeface="Arial" panose="020B0604020202020204" pitchFamily="34" charset="0"/>
              <a:buChar char="•"/>
            </a:pPr>
            <a:r>
              <a:rPr lang="en-US" sz="2400" dirty="0" smtClean="0"/>
              <a:t>Under 65 with income above 133% of FPL</a:t>
            </a:r>
            <a:endParaRPr lang="en-US" sz="2400" dirty="0"/>
          </a:p>
          <a:p>
            <a:pPr marL="0" indent="0">
              <a:buNone/>
            </a:pPr>
            <a:endParaRPr lang="en-US" dirty="0"/>
          </a:p>
        </p:txBody>
      </p:sp>
      <p:sp>
        <p:nvSpPr>
          <p:cNvPr id="2" name="Date Placeholder 1"/>
          <p:cNvSpPr>
            <a:spLocks noGrp="1"/>
          </p:cNvSpPr>
          <p:nvPr>
            <p:ph type="dt" sz="half" idx="10"/>
          </p:nvPr>
        </p:nvSpPr>
        <p:spPr/>
        <p:txBody>
          <a:bodyPr/>
          <a:lstStyle/>
          <a:p>
            <a:r>
              <a:rPr lang="en-US" smtClean="0"/>
              <a:t>October 2016</a:t>
            </a:r>
            <a:endParaRPr lang="en-US" dirty="0"/>
          </a:p>
        </p:txBody>
      </p:sp>
      <p:sp>
        <p:nvSpPr>
          <p:cNvPr id="3" name="Footer Placeholder 2"/>
          <p:cNvSpPr>
            <a:spLocks noGrp="1"/>
          </p:cNvSpPr>
          <p:nvPr>
            <p:ph type="ftr" sz="quarter" idx="11"/>
          </p:nvPr>
        </p:nvSpPr>
        <p:spPr/>
        <p:txBody>
          <a:bodyPr/>
          <a:lstStyle/>
          <a:p>
            <a:r>
              <a:rPr lang="en-US" smtClean="0"/>
              <a:t>Marketplace for Immigrant Families</a:t>
            </a:r>
            <a:endParaRPr lang="en-US" dirty="0"/>
          </a:p>
        </p:txBody>
      </p:sp>
      <p:sp>
        <p:nvSpPr>
          <p:cNvPr id="4" name="Slide Number Placeholder 3"/>
          <p:cNvSpPr>
            <a:spLocks noGrp="1"/>
          </p:cNvSpPr>
          <p:nvPr>
            <p:ph type="sldNum" sz="quarter" idx="12"/>
          </p:nvPr>
        </p:nvSpPr>
        <p:spPr/>
        <p:txBody>
          <a:bodyPr/>
          <a:lstStyle/>
          <a:p>
            <a:fld id="{78C0CC3C-85F1-4D86-9B70-8D9F8B17F046}" type="slidenum">
              <a:rPr lang="en-US" smtClean="0"/>
              <a:pPr/>
              <a:t>26</a:t>
            </a:fld>
            <a:endParaRPr lang="en-US" dirty="0"/>
          </a:p>
        </p:txBody>
      </p:sp>
    </p:spTree>
    <p:extLst>
      <p:ext uri="{BB962C8B-B14F-4D97-AF65-F5344CB8AC3E}">
        <p14:creationId xmlns:p14="http://schemas.microsoft.com/office/powerpoint/2010/main" val="15500553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Autofit/>
          </a:bodyPr>
          <a:lstStyle/>
          <a:p>
            <a:r>
              <a:rPr lang="en-US" dirty="0"/>
              <a:t>Immigrant Access to Medicaid and </a:t>
            </a:r>
            <a:r>
              <a:rPr lang="en-US" dirty="0" smtClean="0"/>
              <a:t>CHIP</a:t>
            </a:r>
            <a:br>
              <a:rPr lang="en-US" dirty="0" smtClean="0"/>
            </a:br>
            <a:r>
              <a:rPr lang="en-US" dirty="0" smtClean="0"/>
              <a:t>(Qualified Non-citizens)</a:t>
            </a:r>
            <a:endParaRPr lang="en-US" dirty="0"/>
          </a:p>
        </p:txBody>
      </p:sp>
      <p:sp>
        <p:nvSpPr>
          <p:cNvPr id="2" name="Content Placeholder 1"/>
          <p:cNvSpPr>
            <a:spLocks noGrp="1"/>
          </p:cNvSpPr>
          <p:nvPr>
            <p:ph idx="1"/>
          </p:nvPr>
        </p:nvSpPr>
        <p:spPr>
          <a:xfrm>
            <a:off x="457200" y="1371600"/>
            <a:ext cx="8229600" cy="4953000"/>
          </a:xfrm>
        </p:spPr>
        <p:txBody>
          <a:bodyPr>
            <a:normAutofit fontScale="92500" lnSpcReduction="10000"/>
          </a:bodyPr>
          <a:lstStyle/>
          <a:p>
            <a:r>
              <a:rPr lang="en-US" sz="2400" dirty="0" smtClean="0"/>
              <a:t>The </a:t>
            </a:r>
            <a:r>
              <a:rPr lang="en-US" sz="2400" dirty="0"/>
              <a:t>term “qualified non-citizen” </a:t>
            </a:r>
            <a:r>
              <a:rPr lang="en-US" sz="2400" dirty="0" smtClean="0"/>
              <a:t>includes but isn’t limited to</a:t>
            </a:r>
          </a:p>
          <a:p>
            <a:pPr lvl="1"/>
            <a:r>
              <a:rPr lang="en-US" sz="1600" dirty="0" smtClean="0"/>
              <a:t>Lawful </a:t>
            </a:r>
            <a:r>
              <a:rPr lang="en-US" sz="1600" dirty="0"/>
              <a:t>Permanent Residents (LPR/Green Card Holder) </a:t>
            </a:r>
            <a:endParaRPr lang="en-US" sz="1600" dirty="0" smtClean="0"/>
          </a:p>
          <a:p>
            <a:pPr lvl="1"/>
            <a:r>
              <a:rPr lang="en-US" sz="1600" dirty="0" smtClean="0"/>
              <a:t>Asylees</a:t>
            </a:r>
          </a:p>
          <a:p>
            <a:pPr lvl="1"/>
            <a:r>
              <a:rPr lang="en-US" sz="1600" dirty="0" smtClean="0"/>
              <a:t>Refugees</a:t>
            </a:r>
          </a:p>
          <a:p>
            <a:pPr lvl="1"/>
            <a:r>
              <a:rPr lang="en-US" sz="1600" dirty="0" smtClean="0"/>
              <a:t>Cuban/Haitian entrants</a:t>
            </a:r>
          </a:p>
          <a:p>
            <a:pPr lvl="1"/>
            <a:r>
              <a:rPr lang="en-US" sz="1600" dirty="0" smtClean="0"/>
              <a:t>Paroled </a:t>
            </a:r>
            <a:r>
              <a:rPr lang="en-US" sz="1600" dirty="0"/>
              <a:t>into the U.S. for at least one year </a:t>
            </a:r>
            <a:endParaRPr lang="en-US" sz="1600" dirty="0" smtClean="0"/>
          </a:p>
          <a:p>
            <a:pPr lvl="1"/>
            <a:r>
              <a:rPr lang="en-US" sz="1600" dirty="0" smtClean="0"/>
              <a:t>Conditional </a:t>
            </a:r>
            <a:r>
              <a:rPr lang="en-US" sz="1600" dirty="0"/>
              <a:t>entrant granted before </a:t>
            </a:r>
            <a:r>
              <a:rPr lang="en-US" sz="1600" dirty="0" smtClean="0"/>
              <a:t>1980</a:t>
            </a:r>
          </a:p>
          <a:p>
            <a:pPr lvl="1"/>
            <a:r>
              <a:rPr lang="en-US" sz="1600" dirty="0" smtClean="0"/>
              <a:t>Battered </a:t>
            </a:r>
            <a:r>
              <a:rPr lang="en-US" sz="1600" dirty="0"/>
              <a:t>non-citizens, spouses, children, or parents </a:t>
            </a:r>
            <a:r>
              <a:rPr lang="en-US" sz="1600" dirty="0" smtClean="0"/>
              <a:t>who have a pending or approved petition with DHS</a:t>
            </a:r>
          </a:p>
          <a:p>
            <a:pPr lvl="1"/>
            <a:r>
              <a:rPr lang="en-US" sz="1600" dirty="0" smtClean="0"/>
              <a:t>Victim</a:t>
            </a:r>
            <a:r>
              <a:rPr lang="en-US" sz="1600" strike="sngStrike" dirty="0" smtClean="0"/>
              <a:t>s</a:t>
            </a:r>
            <a:r>
              <a:rPr lang="en-US" sz="1600" dirty="0" smtClean="0"/>
              <a:t> </a:t>
            </a:r>
            <a:r>
              <a:rPr lang="en-US" sz="1600" dirty="0"/>
              <a:t>of trafficking and his or her spouse, child, sibling, or parent </a:t>
            </a:r>
            <a:r>
              <a:rPr lang="en-US" sz="1600" dirty="0" smtClean="0"/>
              <a:t>and individuals </a:t>
            </a:r>
            <a:r>
              <a:rPr lang="en-US" sz="1600" dirty="0"/>
              <a:t>with a pending application for a victim of trafficking visa </a:t>
            </a:r>
            <a:endParaRPr lang="en-US" sz="1600" dirty="0" smtClean="0"/>
          </a:p>
          <a:p>
            <a:pPr lvl="1"/>
            <a:r>
              <a:rPr lang="en-US" sz="1600" dirty="0" smtClean="0"/>
              <a:t>Individuals granted </a:t>
            </a:r>
            <a:r>
              <a:rPr lang="en-US" sz="1600" dirty="0"/>
              <a:t>withholding of </a:t>
            </a:r>
            <a:r>
              <a:rPr lang="en-US" sz="1600" dirty="0" smtClean="0"/>
              <a:t>deportation or removal</a:t>
            </a:r>
          </a:p>
          <a:p>
            <a:pPr lvl="1"/>
            <a:r>
              <a:rPr lang="en-US" sz="1600" dirty="0" smtClean="0"/>
              <a:t>Certain Amerasian immigrants </a:t>
            </a:r>
          </a:p>
          <a:p>
            <a:pPr lvl="1"/>
            <a:r>
              <a:rPr lang="en-US" sz="1600" dirty="0" smtClean="0"/>
              <a:t>Membership </a:t>
            </a:r>
            <a:r>
              <a:rPr lang="en-US" sz="1600" dirty="0"/>
              <a:t>of a federally recognized Indian </a:t>
            </a:r>
            <a:r>
              <a:rPr lang="en-US" sz="1600" dirty="0" smtClean="0"/>
              <a:t>tribe or for certain American Indians </a:t>
            </a:r>
            <a:r>
              <a:rPr lang="en-US" sz="1600" dirty="0"/>
              <a:t>born in Canada </a:t>
            </a:r>
            <a:endParaRPr lang="en-US" sz="1600" dirty="0" smtClean="0"/>
          </a:p>
          <a:p>
            <a:pPr lvl="1">
              <a:lnSpc>
                <a:spcPct val="120000"/>
              </a:lnSpc>
              <a:spcBef>
                <a:spcPts val="300"/>
              </a:spcBef>
            </a:pPr>
            <a:r>
              <a:rPr lang="en-US" sz="1600" dirty="0"/>
              <a:t>Special Immigrant Visa holders from Iraq or Afghanistan</a:t>
            </a:r>
          </a:p>
          <a:p>
            <a:r>
              <a:rPr lang="en-US" sz="1800" dirty="0" smtClean="0"/>
              <a:t>Qualified non-citizens must also meet all other eligibility requirements for Medicaid in the state (i.e. state residency and income requirements).</a:t>
            </a:r>
            <a:endParaRPr lang="en-US" sz="1800" dirty="0"/>
          </a:p>
        </p:txBody>
      </p:sp>
      <p:sp>
        <p:nvSpPr>
          <p:cNvPr id="9"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a:t>
            </a:r>
            <a:r>
              <a:rPr kumimoji="0" lang="en-US" sz="1200" b="0" i="0" u="none" strike="noStrike" kern="1200" cap="none" spc="0" normalizeH="0" noProof="0" dirty="0" smtClean="0">
                <a:ln>
                  <a:noFill/>
                </a:ln>
                <a:solidFill>
                  <a:prstClr val="black"/>
                </a:solidFill>
                <a:effectLst/>
                <a:uLnTx/>
                <a:uFillTx/>
                <a:latin typeface="Calibri" panose="020F0502020204030204" pitchFamily="34" charset="0"/>
                <a:ea typeface="+mn-ea"/>
              </a:rPr>
              <a:t>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109153152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Autofit/>
          </a:bodyPr>
          <a:lstStyle/>
          <a:p>
            <a:r>
              <a:rPr lang="en-US" dirty="0"/>
              <a:t>Immigrant Access to Medicaid </a:t>
            </a:r>
            <a:r>
              <a:rPr lang="en-US" dirty="0" smtClean="0"/>
              <a:t>and CHIP</a:t>
            </a:r>
            <a:br>
              <a:rPr lang="en-US" dirty="0" smtClean="0"/>
            </a:br>
            <a:r>
              <a:rPr lang="en-US" dirty="0" smtClean="0"/>
              <a:t>(Exceptions to the 5-year Waiting Period)</a:t>
            </a:r>
            <a:endParaRPr lang="en-US" dirty="0"/>
          </a:p>
        </p:txBody>
      </p:sp>
      <p:sp>
        <p:nvSpPr>
          <p:cNvPr id="2" name="Content Placeholder 1"/>
          <p:cNvSpPr>
            <a:spLocks noGrp="1"/>
          </p:cNvSpPr>
          <p:nvPr>
            <p:ph idx="1"/>
          </p:nvPr>
        </p:nvSpPr>
        <p:spPr>
          <a:xfrm>
            <a:off x="304800" y="1295400"/>
            <a:ext cx="8686800" cy="5257800"/>
          </a:xfrm>
        </p:spPr>
        <p:txBody>
          <a:bodyPr>
            <a:noAutofit/>
          </a:bodyPr>
          <a:lstStyle/>
          <a:p>
            <a:pPr>
              <a:lnSpc>
                <a:spcPct val="120000"/>
              </a:lnSpc>
              <a:spcBef>
                <a:spcPts val="300"/>
              </a:spcBef>
            </a:pPr>
            <a:r>
              <a:rPr lang="en-US" sz="2600" dirty="0" smtClean="0"/>
              <a:t>Certain Qualified Non-Citizens are exempt from the 5-year waiting period for Medicaid and CHIP</a:t>
            </a:r>
          </a:p>
          <a:p>
            <a:pPr lvl="1">
              <a:lnSpc>
                <a:spcPct val="120000"/>
              </a:lnSpc>
              <a:spcBef>
                <a:spcPts val="300"/>
              </a:spcBef>
            </a:pPr>
            <a:r>
              <a:rPr lang="en-US" sz="1800" dirty="0" smtClean="0"/>
              <a:t>Refugees</a:t>
            </a:r>
            <a:endParaRPr lang="en-US" sz="1800" strike="sngStrike" dirty="0" smtClean="0"/>
          </a:p>
          <a:p>
            <a:pPr lvl="1">
              <a:lnSpc>
                <a:spcPct val="120000"/>
              </a:lnSpc>
              <a:spcBef>
                <a:spcPts val="300"/>
              </a:spcBef>
            </a:pPr>
            <a:r>
              <a:rPr lang="en-US" sz="1800" dirty="0" smtClean="0"/>
              <a:t>Asylees</a:t>
            </a:r>
          </a:p>
          <a:p>
            <a:pPr lvl="1">
              <a:lnSpc>
                <a:spcPct val="120000"/>
              </a:lnSpc>
              <a:spcBef>
                <a:spcPts val="300"/>
              </a:spcBef>
            </a:pPr>
            <a:r>
              <a:rPr lang="en-US" sz="1800" dirty="0" smtClean="0"/>
              <a:t>Individuals granted </a:t>
            </a:r>
            <a:r>
              <a:rPr lang="en-US" sz="1800" dirty="0"/>
              <a:t>withholding of deportation or </a:t>
            </a:r>
            <a:r>
              <a:rPr lang="en-US" sz="1800" dirty="0" smtClean="0"/>
              <a:t>removal</a:t>
            </a:r>
          </a:p>
          <a:p>
            <a:pPr lvl="1">
              <a:lnSpc>
                <a:spcPct val="120000"/>
              </a:lnSpc>
              <a:spcBef>
                <a:spcPts val="300"/>
              </a:spcBef>
            </a:pPr>
            <a:r>
              <a:rPr lang="en-US" sz="1800" dirty="0" smtClean="0"/>
              <a:t>Cuban and Haitian Entrants</a:t>
            </a:r>
          </a:p>
          <a:p>
            <a:pPr lvl="1">
              <a:lnSpc>
                <a:spcPct val="120000"/>
              </a:lnSpc>
              <a:spcBef>
                <a:spcPts val="300"/>
              </a:spcBef>
            </a:pPr>
            <a:r>
              <a:rPr lang="en-US" sz="1800" dirty="0" smtClean="0"/>
              <a:t>Amerasian immigrants</a:t>
            </a:r>
          </a:p>
          <a:p>
            <a:pPr lvl="1">
              <a:lnSpc>
                <a:spcPct val="120000"/>
              </a:lnSpc>
              <a:spcBef>
                <a:spcPts val="300"/>
              </a:spcBef>
            </a:pPr>
            <a:r>
              <a:rPr lang="en-US" sz="1800" dirty="0" smtClean="0"/>
              <a:t>Special </a:t>
            </a:r>
            <a:r>
              <a:rPr lang="en-US" sz="1800" dirty="0"/>
              <a:t>Immigrant Visa </a:t>
            </a:r>
            <a:r>
              <a:rPr lang="en-US" sz="1800" dirty="0" smtClean="0"/>
              <a:t>holders </a:t>
            </a:r>
            <a:r>
              <a:rPr lang="en-US" sz="1800" dirty="0"/>
              <a:t>from Iraq or </a:t>
            </a:r>
            <a:r>
              <a:rPr lang="en-US" sz="1800" dirty="0" smtClean="0"/>
              <a:t>Afghanistan</a:t>
            </a:r>
          </a:p>
          <a:p>
            <a:pPr lvl="1">
              <a:lnSpc>
                <a:spcPct val="120000"/>
              </a:lnSpc>
              <a:spcBef>
                <a:spcPts val="300"/>
              </a:spcBef>
            </a:pPr>
            <a:r>
              <a:rPr lang="en-US" sz="1800" dirty="0"/>
              <a:t>Lawful Permanent Residents who adjusted from a status exempt from the </a:t>
            </a:r>
            <a:r>
              <a:rPr lang="en-US" sz="1800" dirty="0" smtClean="0"/>
              <a:t>5 year </a:t>
            </a:r>
            <a:r>
              <a:rPr lang="en-US" sz="1800" dirty="0"/>
              <a:t>bar </a:t>
            </a:r>
          </a:p>
          <a:p>
            <a:pPr lvl="1">
              <a:lnSpc>
                <a:spcPct val="120000"/>
              </a:lnSpc>
              <a:spcBef>
                <a:spcPts val="300"/>
              </a:spcBef>
            </a:pPr>
            <a:r>
              <a:rPr lang="en-US" sz="1800" dirty="0" smtClean="0"/>
              <a:t>Victims </a:t>
            </a:r>
            <a:r>
              <a:rPr lang="en-US" sz="1800" dirty="0"/>
              <a:t>of human trafficking </a:t>
            </a:r>
            <a:r>
              <a:rPr lang="en-US" sz="1800" dirty="0" smtClean="0"/>
              <a:t>and </a:t>
            </a:r>
            <a:r>
              <a:rPr lang="en-US" sz="1800" dirty="0"/>
              <a:t>his or her spouse, child, sibling, or parent </a:t>
            </a:r>
            <a:endParaRPr lang="en-US" sz="1800" dirty="0" smtClean="0"/>
          </a:p>
          <a:p>
            <a:pPr lvl="1">
              <a:lnSpc>
                <a:spcPct val="120000"/>
              </a:lnSpc>
              <a:spcBef>
                <a:spcPts val="300"/>
              </a:spcBef>
            </a:pPr>
            <a:r>
              <a:rPr lang="en-US" sz="1800" dirty="0"/>
              <a:t>V</a:t>
            </a:r>
            <a:r>
              <a:rPr lang="en-US" sz="1800" dirty="0" smtClean="0"/>
              <a:t>eterans </a:t>
            </a:r>
            <a:r>
              <a:rPr lang="en-US" sz="1800" dirty="0"/>
              <a:t>and active duty military and their spouses </a:t>
            </a:r>
            <a:r>
              <a:rPr lang="en-US" sz="1800" dirty="0" smtClean="0"/>
              <a:t>and unmarried dependents who also have a “qualified non-citizen” status </a:t>
            </a:r>
            <a:endParaRPr lang="en-US" sz="1800" strike="sngStrike" dirty="0" smtClean="0"/>
          </a:p>
          <a:p>
            <a:pPr lvl="1">
              <a:lnSpc>
                <a:spcPct val="120000"/>
              </a:lnSpc>
              <a:spcBef>
                <a:spcPts val="300"/>
              </a:spcBef>
            </a:pPr>
            <a:r>
              <a:rPr lang="en-US" sz="1800" dirty="0" smtClean="0"/>
              <a:t>Members </a:t>
            </a:r>
            <a:r>
              <a:rPr lang="en-US" sz="1800" dirty="0"/>
              <a:t>of a federally recognized Indian tribe or American Indian born in </a:t>
            </a:r>
            <a:r>
              <a:rPr lang="en-US" sz="1800" dirty="0" smtClean="0"/>
              <a:t>Canada</a:t>
            </a:r>
          </a:p>
          <a:p>
            <a:pPr marL="341312" lvl="1" indent="0">
              <a:lnSpc>
                <a:spcPct val="120000"/>
              </a:lnSpc>
              <a:spcBef>
                <a:spcPts val="300"/>
              </a:spcBef>
              <a:buNone/>
            </a:pPr>
            <a:endParaRPr lang="en-US" sz="1600" dirty="0"/>
          </a:p>
        </p:txBody>
      </p:sp>
      <p:sp>
        <p:nvSpPr>
          <p:cNvPr id="9"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235913108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Medicaid and the Marketplace</a:t>
            </a:r>
            <a:endParaRPr lang="en-US" dirty="0"/>
          </a:p>
        </p:txBody>
      </p:sp>
      <p:sp>
        <p:nvSpPr>
          <p:cNvPr id="2" name="Content Placeholder 1"/>
          <p:cNvSpPr>
            <a:spLocks noGrp="1"/>
          </p:cNvSpPr>
          <p:nvPr>
            <p:ph idx="1"/>
          </p:nvPr>
        </p:nvSpPr>
        <p:spPr>
          <a:xfrm>
            <a:off x="457200" y="1447800"/>
            <a:ext cx="8229600" cy="4953000"/>
          </a:xfrm>
        </p:spPr>
        <p:txBody>
          <a:bodyPr>
            <a:normAutofit fontScale="25000" lnSpcReduction="20000"/>
          </a:bodyPr>
          <a:lstStyle/>
          <a:p>
            <a:pPr>
              <a:lnSpc>
                <a:spcPct val="110000"/>
              </a:lnSpc>
              <a:spcBef>
                <a:spcPts val="600"/>
              </a:spcBef>
            </a:pPr>
            <a:r>
              <a:rPr lang="en-US" sz="9600" dirty="0" smtClean="0">
                <a:latin typeface="Calibri" pitchFamily="34" charset="0"/>
                <a:ea typeface="ＭＳ Ｐゴシック" pitchFamily="34" charset="-128"/>
              </a:rPr>
              <a:t>If you’re determined eligible for minimum essential coverage (MEC)* Medicaid, you aren’t eligible for advance payments of the premium tax credit (APTC) or income-based cost-sharing reductions (CSRs) to help pay for coverage in the Marketplace</a:t>
            </a:r>
          </a:p>
          <a:p>
            <a:pPr>
              <a:lnSpc>
                <a:spcPct val="110000"/>
              </a:lnSpc>
              <a:spcBef>
                <a:spcPts val="600"/>
              </a:spcBef>
            </a:pPr>
            <a:r>
              <a:rPr lang="en-US" sz="9600" dirty="0" smtClean="0">
                <a:latin typeface="Calibri" pitchFamily="34" charset="0"/>
                <a:ea typeface="ＭＳ Ｐゴシック" pitchFamily="34" charset="-128"/>
              </a:rPr>
              <a:t>You may live in a state that is NOT expanding Medicaid</a:t>
            </a:r>
          </a:p>
          <a:p>
            <a:pPr lvl="1">
              <a:lnSpc>
                <a:spcPct val="110000"/>
              </a:lnSpc>
              <a:spcBef>
                <a:spcPts val="600"/>
              </a:spcBef>
            </a:pPr>
            <a:r>
              <a:rPr lang="en-US" sz="7200" dirty="0" smtClean="0">
                <a:latin typeface="Calibri" pitchFamily="34" charset="0"/>
                <a:ea typeface="ＭＳ Ｐゴシック" pitchFamily="34" charset="-128"/>
              </a:rPr>
              <a:t>If your income is </a:t>
            </a:r>
            <a:r>
              <a:rPr lang="en-US" sz="7200" b="1" dirty="0" smtClean="0">
                <a:latin typeface="Calibri" pitchFamily="34" charset="0"/>
                <a:ea typeface="ＭＳ Ｐゴシック" pitchFamily="34" charset="-128"/>
              </a:rPr>
              <a:t>more </a:t>
            </a:r>
            <a:r>
              <a:rPr lang="en-US" sz="7200" dirty="0" smtClean="0">
                <a:latin typeface="Calibri" pitchFamily="34" charset="0"/>
                <a:ea typeface="ＭＳ Ｐゴシック" pitchFamily="34" charset="-128"/>
              </a:rPr>
              <a:t>than 100% FPL, you may be </a:t>
            </a:r>
            <a:r>
              <a:rPr lang="en-US" sz="7200" dirty="0">
                <a:latin typeface="Calibri" pitchFamily="34" charset="0"/>
                <a:ea typeface="ＭＳ Ｐゴシック" pitchFamily="34" charset="-128"/>
              </a:rPr>
              <a:t>eligible </a:t>
            </a:r>
            <a:r>
              <a:rPr lang="en-US" sz="7200" dirty="0" smtClean="0">
                <a:latin typeface="Calibri" pitchFamily="34" charset="0"/>
                <a:ea typeface="ＭＳ Ｐゴシック" pitchFamily="34" charset="-128"/>
              </a:rPr>
              <a:t>for APTC and CSRs</a:t>
            </a:r>
            <a:r>
              <a:rPr lang="en-US" sz="7200" strike="sngStrike" dirty="0">
                <a:latin typeface="Calibri" pitchFamily="34" charset="0"/>
                <a:ea typeface="ＭＳ Ｐゴシック" pitchFamily="34" charset="-128"/>
              </a:rPr>
              <a:t> </a:t>
            </a:r>
            <a:r>
              <a:rPr lang="en-US" sz="7200" dirty="0" smtClean="0">
                <a:latin typeface="Calibri" pitchFamily="34" charset="0"/>
                <a:ea typeface="ＭＳ Ｐゴシック" pitchFamily="34" charset="-128"/>
              </a:rPr>
              <a:t>(about </a:t>
            </a:r>
            <a:r>
              <a:rPr lang="en-US" sz="7200" dirty="0">
                <a:latin typeface="Calibri" pitchFamily="34" charset="0"/>
                <a:ea typeface="ＭＳ Ｐゴシック" pitchFamily="34" charset="-128"/>
              </a:rPr>
              <a:t>$</a:t>
            </a:r>
            <a:r>
              <a:rPr lang="en-US" sz="7200" dirty="0" smtClean="0">
                <a:latin typeface="Calibri" pitchFamily="34" charset="0"/>
                <a:ea typeface="ＭＳ Ｐゴシック" pitchFamily="34" charset="-128"/>
              </a:rPr>
              <a:t>24,300 for a family of 4 in 2016 [higher in Alaska and Hawaii])**</a:t>
            </a:r>
            <a:endParaRPr lang="en-US" sz="7200" dirty="0">
              <a:latin typeface="Calibri" pitchFamily="34" charset="0"/>
              <a:ea typeface="ＭＳ Ｐゴシック" pitchFamily="34" charset="-128"/>
            </a:endParaRPr>
          </a:p>
          <a:p>
            <a:pPr lvl="1">
              <a:lnSpc>
                <a:spcPct val="110000"/>
              </a:lnSpc>
              <a:spcBef>
                <a:spcPts val="600"/>
              </a:spcBef>
            </a:pPr>
            <a:r>
              <a:rPr lang="en-US" sz="7200" dirty="0" smtClean="0">
                <a:latin typeface="Calibri" pitchFamily="34" charset="0"/>
                <a:ea typeface="ＭＳ Ｐゴシック" pitchFamily="34" charset="-128"/>
              </a:rPr>
              <a:t>If your income is </a:t>
            </a:r>
            <a:r>
              <a:rPr lang="en-US" sz="7200" b="1" dirty="0" smtClean="0">
                <a:latin typeface="Calibri" pitchFamily="34" charset="0"/>
                <a:ea typeface="ＭＳ Ｐゴシック" pitchFamily="34" charset="-128"/>
              </a:rPr>
              <a:t>less </a:t>
            </a:r>
            <a:r>
              <a:rPr lang="en-US" sz="7200" dirty="0" smtClean="0">
                <a:latin typeface="Calibri" pitchFamily="34" charset="0"/>
                <a:ea typeface="ＭＳ Ｐゴシック" pitchFamily="34" charset="-128"/>
              </a:rPr>
              <a:t>than 100% FPL, you aren’t eligible for </a:t>
            </a:r>
            <a:r>
              <a:rPr lang="en-US" sz="7200" dirty="0">
                <a:latin typeface="Calibri" pitchFamily="34" charset="0"/>
                <a:ea typeface="ＭＳ Ｐゴシック" pitchFamily="34" charset="-128"/>
              </a:rPr>
              <a:t>APTC </a:t>
            </a:r>
            <a:r>
              <a:rPr lang="en-US" sz="7200" dirty="0" smtClean="0">
                <a:latin typeface="Calibri" pitchFamily="34" charset="0"/>
                <a:ea typeface="ＭＳ Ｐゴシック" pitchFamily="34" charset="-128"/>
              </a:rPr>
              <a:t>or CSRs unless you’re lawfully present and </a:t>
            </a:r>
            <a:r>
              <a:rPr lang="en-US" sz="7200" dirty="0" smtClean="0"/>
              <a:t>not eligible </a:t>
            </a:r>
            <a:r>
              <a:rPr lang="en-US" sz="7200" dirty="0"/>
              <a:t>for Medicaid or CHIP </a:t>
            </a:r>
            <a:r>
              <a:rPr lang="en-US" sz="7200" dirty="0" smtClean="0"/>
              <a:t>based </a:t>
            </a:r>
            <a:r>
              <a:rPr lang="en-US" sz="7200" dirty="0"/>
              <a:t>on immigration </a:t>
            </a:r>
            <a:r>
              <a:rPr lang="en-US" sz="7200" dirty="0" smtClean="0"/>
              <a:t>status</a:t>
            </a:r>
          </a:p>
          <a:p>
            <a:pPr lvl="2">
              <a:lnSpc>
                <a:spcPct val="110000"/>
              </a:lnSpc>
              <a:spcBef>
                <a:spcPts val="600"/>
              </a:spcBef>
            </a:pPr>
            <a:r>
              <a:rPr lang="en-US" sz="7200" dirty="0" smtClean="0">
                <a:latin typeface="+mj-lt"/>
                <a:ea typeface="ＭＳ Ｐゴシック" pitchFamily="34" charset="-128"/>
              </a:rPr>
              <a:t>You may be eligible for a hardship exemption </a:t>
            </a:r>
            <a:r>
              <a:rPr lang="en-US" sz="7200" dirty="0">
                <a:latin typeface="+mj-lt"/>
              </a:rPr>
              <a:t>to avoid </a:t>
            </a:r>
            <a:r>
              <a:rPr lang="en-US" sz="7200" dirty="0" smtClean="0">
                <a:latin typeface="+mj-lt"/>
              </a:rPr>
              <a:t>paying </a:t>
            </a:r>
            <a:r>
              <a:rPr lang="en-US" sz="7200" dirty="0" smtClean="0">
                <a:latin typeface="+mj-lt"/>
                <a:ea typeface="ＭＳ Ｐゴシック" pitchFamily="34" charset="-128"/>
              </a:rPr>
              <a:t>the fee (individual shared responsibility payment) for failure to maintain </a:t>
            </a:r>
            <a:r>
              <a:rPr lang="en-US" sz="7200" dirty="0" smtClean="0">
                <a:latin typeface="+mj-lt"/>
              </a:rPr>
              <a:t>MEC, </a:t>
            </a:r>
            <a:r>
              <a:rPr lang="en-US" sz="7200" dirty="0">
                <a:latin typeface="+mj-lt"/>
              </a:rPr>
              <a:t>if otherwise </a:t>
            </a:r>
            <a:r>
              <a:rPr lang="en-US" sz="7200" dirty="0" smtClean="0">
                <a:latin typeface="+mj-lt"/>
              </a:rPr>
              <a:t>eligible</a:t>
            </a:r>
            <a:endParaRPr lang="en-US" sz="7200" strike="sngStrike" dirty="0" smtClean="0">
              <a:latin typeface="+mj-lt"/>
              <a:ea typeface="ＭＳ Ｐゴシック" pitchFamily="34" charset="-128"/>
            </a:endParaRPr>
          </a:p>
          <a:p>
            <a:pPr marL="0" indent="0">
              <a:lnSpc>
                <a:spcPct val="110000"/>
              </a:lnSpc>
              <a:spcBef>
                <a:spcPts val="600"/>
              </a:spcBef>
              <a:buNone/>
            </a:pPr>
            <a:endParaRPr lang="en-US" sz="7200" dirty="0" smtClean="0">
              <a:latin typeface="Calibri" pitchFamily="34" charset="0"/>
              <a:ea typeface="ＭＳ Ｐゴシック" pitchFamily="34" charset="-128"/>
            </a:endParaRPr>
          </a:p>
          <a:p>
            <a:pPr marL="0" indent="0">
              <a:lnSpc>
                <a:spcPct val="110000"/>
              </a:lnSpc>
              <a:spcBef>
                <a:spcPts val="600"/>
              </a:spcBef>
              <a:buNone/>
            </a:pPr>
            <a:r>
              <a:rPr lang="en-US" sz="4000" dirty="0" smtClean="0">
                <a:latin typeface="Calibri" pitchFamily="34" charset="0"/>
                <a:ea typeface="ＭＳ Ｐゴシック" pitchFamily="34" charset="-128"/>
              </a:rPr>
              <a:t>*</a:t>
            </a:r>
            <a:r>
              <a:rPr lang="en-US" sz="4000" dirty="0">
                <a:latin typeface="Calibri" pitchFamily="34" charset="0"/>
                <a:ea typeface="ＭＳ Ｐゴシック" pitchFamily="34" charset="-128"/>
              </a:rPr>
              <a:t>Most Medicaid </a:t>
            </a:r>
            <a:r>
              <a:rPr lang="en-US" sz="4000" dirty="0" smtClean="0">
                <a:latin typeface="Calibri" pitchFamily="34" charset="0"/>
                <a:ea typeface="ＭＳ Ｐゴシック" pitchFamily="34" charset="-128"/>
              </a:rPr>
              <a:t>is </a:t>
            </a:r>
            <a:r>
              <a:rPr lang="en-US" sz="4000" dirty="0">
                <a:latin typeface="Calibri" pitchFamily="34" charset="0"/>
                <a:ea typeface="ＭＳ Ｐゴシック" pitchFamily="34" charset="-128"/>
              </a:rPr>
              <a:t>considered MEC; some forms of Medicaid cover limited benefits (like Medicaid that only covers emergency care, family planning or pregnancy-related services) and are not considered MEC. </a:t>
            </a:r>
            <a:r>
              <a:rPr lang="en-US" sz="4000" dirty="0" smtClean="0">
                <a:latin typeface="Calibri" pitchFamily="34" charset="0"/>
                <a:ea typeface="ＭＳ Ｐゴシック" pitchFamily="34" charset="-128"/>
              </a:rPr>
              <a:t>For more information, go to </a:t>
            </a:r>
            <a:r>
              <a:rPr lang="en-US" sz="4000" dirty="0" smtClean="0">
                <a:latin typeface="Calibri" pitchFamily="34" charset="0"/>
                <a:ea typeface="ＭＳ Ｐゴシック" pitchFamily="34" charset="-128"/>
                <a:hlinkClick r:id="rId3"/>
              </a:rPr>
              <a:t>healthcare.gov/glossary/minimum-essential-coverage/</a:t>
            </a:r>
            <a:r>
              <a:rPr lang="en-US" sz="4000" dirty="0" smtClean="0">
                <a:latin typeface="Calibri" pitchFamily="34" charset="0"/>
                <a:ea typeface="ＭＳ Ｐゴシック" pitchFamily="34" charset="-128"/>
              </a:rPr>
              <a:t> </a:t>
            </a:r>
            <a:endParaRPr lang="en-US" sz="4000" dirty="0">
              <a:latin typeface="Calibri" pitchFamily="34" charset="0"/>
              <a:ea typeface="ＭＳ Ｐゴシック" pitchFamily="34" charset="-128"/>
            </a:endParaRPr>
          </a:p>
          <a:p>
            <a:pPr marL="0" indent="0">
              <a:lnSpc>
                <a:spcPct val="110000"/>
              </a:lnSpc>
              <a:spcBef>
                <a:spcPts val="600"/>
              </a:spcBef>
              <a:buNone/>
            </a:pPr>
            <a:r>
              <a:rPr lang="en-US" sz="4000" dirty="0" smtClean="0">
                <a:latin typeface="Calibri" pitchFamily="34" charset="0"/>
                <a:ea typeface="ＭＳ Ｐゴシック" pitchFamily="34" charset="-128"/>
              </a:rPr>
              <a:t>**Source: </a:t>
            </a:r>
            <a:r>
              <a:rPr lang="en-US" sz="4000" u="sng" dirty="0" smtClean="0">
                <a:latin typeface="Calibri" pitchFamily="34" charset="0"/>
                <a:ea typeface="ＭＳ Ｐゴシック" pitchFamily="34" charset="-128"/>
              </a:rPr>
              <a:t>https</a:t>
            </a:r>
            <a:r>
              <a:rPr lang="en-US" sz="4000" u="sng" dirty="0">
                <a:latin typeface="Calibri" pitchFamily="34" charset="0"/>
                <a:ea typeface="ＭＳ Ｐゴシック" pitchFamily="34" charset="-128"/>
              </a:rPr>
              <a:t>://</a:t>
            </a:r>
            <a:r>
              <a:rPr lang="en-US" sz="4000" u="sng" dirty="0" smtClean="0">
                <a:latin typeface="Calibri" pitchFamily="34" charset="0"/>
                <a:ea typeface="ＭＳ Ｐゴシック" pitchFamily="34" charset="-128"/>
              </a:rPr>
              <a:t>aspe.hhs.gov/poverty-guidelines.</a:t>
            </a:r>
            <a:endParaRPr lang="en-US" sz="4000" u="sng" dirty="0">
              <a:latin typeface="Calibri" pitchFamily="34" charset="0"/>
              <a:ea typeface="ＭＳ Ｐゴシック" pitchFamily="34" charset="-128"/>
            </a:endParaRPr>
          </a:p>
        </p:txBody>
      </p:sp>
      <p:sp>
        <p:nvSpPr>
          <p:cNvPr id="9"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solidFill>
                  <a:prstClr val="black"/>
                </a:solidFill>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28780749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524000"/>
            <a:ext cx="8229600" cy="4525963"/>
          </a:xfrm>
        </p:spPr>
        <p:txBody>
          <a:bodyPr>
            <a:noAutofit/>
          </a:bodyPr>
          <a:lstStyle/>
          <a:p>
            <a:pPr>
              <a:spcBef>
                <a:spcPts val="600"/>
              </a:spcBef>
              <a:buFont typeface="Wingdings" pitchFamily="2" charset="2"/>
              <a:buChar char="§"/>
            </a:pPr>
            <a:r>
              <a:rPr lang="en-US" sz="3000" dirty="0" smtClean="0">
                <a:latin typeface="Calibri" pitchFamily="34" charset="0"/>
                <a:cs typeface="Calibri" pitchFamily="34" charset="0"/>
              </a:rPr>
              <a:t>To be eligible for Marketplace coverage, you must</a:t>
            </a:r>
          </a:p>
          <a:p>
            <a:pPr marL="644525" lvl="1">
              <a:spcBef>
                <a:spcPts val="600"/>
              </a:spcBef>
            </a:pPr>
            <a:r>
              <a:rPr lang="en-US" sz="2600" dirty="0" smtClean="0">
                <a:latin typeface="Calibri" pitchFamily="34" charset="0"/>
                <a:cs typeface="Calibri" pitchFamily="34" charset="0"/>
              </a:rPr>
              <a:t>Be a resident of a state</a:t>
            </a:r>
            <a:r>
              <a:rPr lang="en-US" dirty="0" smtClean="0"/>
              <a:t> served by the Marketplace, and</a:t>
            </a:r>
            <a:endParaRPr lang="en-US" sz="2600" dirty="0" smtClean="0">
              <a:latin typeface="Calibri" pitchFamily="34" charset="0"/>
              <a:cs typeface="Calibri" pitchFamily="34" charset="0"/>
            </a:endParaRPr>
          </a:p>
          <a:p>
            <a:pPr marL="644525" lvl="1">
              <a:spcBef>
                <a:spcPts val="600"/>
              </a:spcBef>
              <a:buFont typeface="Arial" pitchFamily="34" charset="0"/>
              <a:buChar char="•"/>
            </a:pPr>
            <a:r>
              <a:rPr lang="en-US" sz="2600" dirty="0" smtClean="0">
                <a:latin typeface="Calibri" pitchFamily="34" charset="0"/>
                <a:cs typeface="Calibri" pitchFamily="34" charset="0"/>
              </a:rPr>
              <a:t>Be a U.S. citizen, U.S. national, or a non-citizen who’s lawfully present in the U.S. (and expected to be for the entire time coverage is sought), and</a:t>
            </a:r>
          </a:p>
          <a:p>
            <a:pPr marL="644525" lvl="1">
              <a:spcBef>
                <a:spcPts val="600"/>
              </a:spcBef>
              <a:buFont typeface="Arial" pitchFamily="34" charset="0"/>
              <a:buChar char="•"/>
            </a:pPr>
            <a:r>
              <a:rPr lang="en-US" sz="2600" dirty="0" smtClean="0">
                <a:latin typeface="Calibri" pitchFamily="34" charset="0"/>
                <a:cs typeface="Calibri" pitchFamily="34" charset="0"/>
              </a:rPr>
              <a:t>Not be incarcerated (other than incarceration pending disposition of charges)</a:t>
            </a:r>
          </a:p>
        </p:txBody>
      </p:sp>
      <p:sp>
        <p:nvSpPr>
          <p:cNvPr id="4" name="Title 3"/>
          <p:cNvSpPr>
            <a:spLocks noGrp="1"/>
          </p:cNvSpPr>
          <p:nvPr>
            <p:ph type="title"/>
          </p:nvPr>
        </p:nvSpPr>
        <p:spPr/>
        <p:txBody>
          <a:bodyPr>
            <a:noAutofit/>
          </a:bodyPr>
          <a:lstStyle/>
          <a:p>
            <a:pPr algn="ctr"/>
            <a:r>
              <a:rPr lang="en-US" dirty="0" smtClean="0">
                <a:effectLst/>
                <a:latin typeface="Calibri" pitchFamily="34" charset="0"/>
                <a:cs typeface="Calibri" pitchFamily="34" charset="0"/>
              </a:rPr>
              <a:t>Eligibility </a:t>
            </a:r>
            <a:r>
              <a:rPr lang="en-US" dirty="0" smtClean="0">
                <a:latin typeface="Calibri" pitchFamily="34" charset="0"/>
                <a:cs typeface="Calibri" pitchFamily="34" charset="0"/>
              </a:rPr>
              <a:t>and </a:t>
            </a:r>
            <a:r>
              <a:rPr lang="en-US" dirty="0" smtClean="0">
                <a:effectLst/>
                <a:latin typeface="Calibri" pitchFamily="34" charset="0"/>
                <a:cs typeface="Calibri" pitchFamily="34" charset="0"/>
              </a:rPr>
              <a:t>Enrollment </a:t>
            </a:r>
            <a:br>
              <a:rPr lang="en-US" dirty="0" smtClean="0">
                <a:effectLst/>
                <a:latin typeface="Calibri" pitchFamily="34" charset="0"/>
                <a:cs typeface="Calibri" pitchFamily="34" charset="0"/>
              </a:rPr>
            </a:br>
            <a:r>
              <a:rPr lang="en-US" dirty="0" smtClean="0">
                <a:effectLst/>
                <a:latin typeface="Calibri" pitchFamily="34" charset="0"/>
                <a:cs typeface="Calibri" pitchFamily="34" charset="0"/>
              </a:rPr>
              <a:t>in the Individual Marketplace</a:t>
            </a:r>
            <a:endParaRPr lang="en-US" dirty="0">
              <a:effectLst/>
              <a:latin typeface="Calibri" pitchFamily="34" charset="0"/>
              <a:cs typeface="Calibri" pitchFamily="34" charset="0"/>
            </a:endParaRPr>
          </a:p>
        </p:txBody>
      </p:sp>
      <p:sp>
        <p:nvSpPr>
          <p:cNvPr id="5" name="Date Placeholder 4"/>
          <p:cNvSpPr>
            <a:spLocks noGrp="1"/>
          </p:cNvSpPr>
          <p:nvPr>
            <p:ph type="dt" sz="half" idx="10"/>
          </p:nvPr>
        </p:nvSpPr>
        <p:spPr/>
        <p:txBody>
          <a:bodyPr/>
          <a:lstStyle/>
          <a:p>
            <a:r>
              <a:rPr lang="en-US" smtClean="0"/>
              <a:t>October 2016</a:t>
            </a:r>
            <a:endParaRPr lang="en-US" dirty="0"/>
          </a:p>
        </p:txBody>
      </p:sp>
      <p:sp>
        <p:nvSpPr>
          <p:cNvPr id="3" name="Footer Placeholder 2"/>
          <p:cNvSpPr>
            <a:spLocks noGrp="1"/>
          </p:cNvSpPr>
          <p:nvPr>
            <p:ph type="ftr" sz="quarter" idx="11"/>
          </p:nvPr>
        </p:nvSpPr>
        <p:spPr/>
        <p:txBody>
          <a:bodyPr/>
          <a:lstStyle/>
          <a:p>
            <a:r>
              <a:rPr lang="en-US" smtClean="0"/>
              <a:t>Marketplace for Immigrant Families</a:t>
            </a:r>
            <a:endParaRPr lang="en-US" dirty="0"/>
          </a:p>
        </p:txBody>
      </p:sp>
      <p:sp>
        <p:nvSpPr>
          <p:cNvPr id="6" name="Slide Number Placeholder 5"/>
          <p:cNvSpPr>
            <a:spLocks noGrp="1"/>
          </p:cNvSpPr>
          <p:nvPr>
            <p:ph type="sldNum" sz="quarter" idx="12"/>
          </p:nvPr>
        </p:nvSpPr>
        <p:spPr/>
        <p:txBody>
          <a:bodyPr/>
          <a:lstStyle/>
          <a:p>
            <a:fld id="{78C0CC3C-85F1-4D86-9B70-8D9F8B17F046}" type="slidenum">
              <a:rPr lang="en-US" smtClean="0"/>
              <a:pPr/>
              <a:t>3</a:t>
            </a:fld>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Everyone Must:</a:t>
            </a:r>
            <a:endParaRPr lang="en-US" dirty="0"/>
          </a:p>
        </p:txBody>
      </p:sp>
      <p:graphicFrame>
        <p:nvGraphicFramePr>
          <p:cNvPr id="10" name="Table 9" descr="1. They have already and don't have to do anything.&#10;2. They are exempt and don't have to pay a fee if they are not covered.&#10;3. They have to pay a fee." title="Chart of how people will be affected by minimum essential coverage"/>
          <p:cNvGraphicFramePr>
            <a:graphicFrameLocks noGrp="1"/>
          </p:cNvGraphicFramePr>
          <p:nvPr>
            <p:extLst>
              <p:ext uri="{D42A27DB-BD31-4B8C-83A1-F6EECF244321}">
                <p14:modId xmlns:p14="http://schemas.microsoft.com/office/powerpoint/2010/main" val="1176348657"/>
              </p:ext>
            </p:extLst>
          </p:nvPr>
        </p:nvGraphicFramePr>
        <p:xfrm>
          <a:off x="449979" y="1371600"/>
          <a:ext cx="8378370" cy="4876800"/>
        </p:xfrm>
        <a:graphic>
          <a:graphicData uri="http://schemas.openxmlformats.org/drawingml/2006/table">
            <a:tbl>
              <a:tblPr firstRow="1" bandRow="1">
                <a:tableStyleId>{5FD0F851-EC5A-4D38-B0AD-8093EC10F338}</a:tableStyleId>
              </a:tblPr>
              <a:tblGrid>
                <a:gridCol w="2739572"/>
                <a:gridCol w="2846008"/>
                <a:gridCol w="2792790"/>
              </a:tblGrid>
              <a:tr h="4876800">
                <a:tc>
                  <a:txBody>
                    <a:bodyPr/>
                    <a:lstStyle/>
                    <a:p>
                      <a:pPr marL="347663" indent="-347663"/>
                      <a:r>
                        <a:rPr lang="en-US" sz="2400" dirty="0" smtClean="0">
                          <a:latin typeface="+mj-lt"/>
                        </a:rPr>
                        <a:t> 1. </a:t>
                      </a:r>
                      <a:r>
                        <a:rPr lang="en-US" sz="2400" dirty="0" smtClean="0">
                          <a:solidFill>
                            <a:schemeClr val="tx1"/>
                          </a:solidFill>
                          <a:latin typeface="+mj-lt"/>
                        </a:rPr>
                        <a:t>Have minimum essential coverage</a:t>
                      </a:r>
                      <a:endParaRPr lang="en-US" sz="2400" dirty="0">
                        <a:solidFill>
                          <a:schemeClr val="tx1"/>
                        </a:solidFill>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24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24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24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24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6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400" b="0" dirty="0" smtClean="0">
                          <a:latin typeface="+mj-lt"/>
                        </a:rPr>
                        <a:t>They’re already covered and don’t need to do anything.</a:t>
                      </a:r>
                      <a:endParaRPr lang="en-US" sz="2400" dirty="0">
                        <a:latin typeface="+mj-lt"/>
                      </a:endParaRPr>
                    </a:p>
                  </a:txBody>
                  <a:tcPr>
                    <a:lnR w="12700" cap="flat" cmpd="sng" algn="ctr">
                      <a:solidFill>
                        <a:schemeClr val="tx1"/>
                      </a:solidFill>
                      <a:prstDash val="solid"/>
                      <a:round/>
                      <a:headEnd type="none" w="med" len="med"/>
                      <a:tailEnd type="none" w="med" len="med"/>
                    </a:lnR>
                    <a:solidFill>
                      <a:schemeClr val="accent5">
                        <a:lumMod val="40000"/>
                        <a:lumOff val="60000"/>
                      </a:schemeClr>
                    </a:solidFill>
                  </a:tcPr>
                </a:tc>
                <a:tc>
                  <a:txBody>
                    <a:bodyPr/>
                    <a:lstStyle/>
                    <a:p>
                      <a:pPr marL="290513" indent="-290513"/>
                      <a:r>
                        <a:rPr lang="en-US" sz="2400" b="1" dirty="0" smtClean="0">
                          <a:latin typeface="+mj-lt"/>
                        </a:rPr>
                        <a:t>2</a:t>
                      </a:r>
                      <a:r>
                        <a:rPr lang="en-US" sz="2400" b="1" dirty="0" smtClean="0">
                          <a:solidFill>
                            <a:schemeClr val="tx1"/>
                          </a:solidFill>
                          <a:latin typeface="+mj-lt"/>
                        </a:rPr>
                        <a:t>. Have an</a:t>
                      </a:r>
                      <a:r>
                        <a:rPr lang="en-US" sz="2400" b="1" baseline="0" dirty="0" smtClean="0">
                          <a:solidFill>
                            <a:schemeClr val="tx1"/>
                          </a:solidFill>
                          <a:latin typeface="+mj-lt"/>
                        </a:rPr>
                        <a:t> </a:t>
                      </a:r>
                      <a:r>
                        <a:rPr lang="en-US" sz="2400" b="1" dirty="0" smtClean="0">
                          <a:solidFill>
                            <a:schemeClr val="tx1"/>
                          </a:solidFill>
                          <a:latin typeface="+mj-lt"/>
                        </a:rPr>
                        <a:t>exemption from the shared responsibility</a:t>
                      </a:r>
                      <a:r>
                        <a:rPr lang="en-US" sz="2400" b="1" baseline="0" dirty="0" smtClean="0">
                          <a:solidFill>
                            <a:schemeClr val="tx1"/>
                          </a:solidFill>
                          <a:latin typeface="+mj-lt"/>
                        </a:rPr>
                        <a:t> payment (fee)</a:t>
                      </a:r>
                      <a:endParaRPr lang="en-US" sz="2400" dirty="0">
                        <a:solidFill>
                          <a:schemeClr val="tx1"/>
                        </a:solidFill>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24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24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6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400" b="0" dirty="0" smtClean="0">
                          <a:latin typeface="+mj-lt"/>
                        </a:rPr>
                        <a:t>They</a:t>
                      </a:r>
                      <a:r>
                        <a:rPr lang="en-US" sz="2400" b="0" baseline="0" dirty="0" smtClean="0">
                          <a:latin typeface="+mj-lt"/>
                        </a:rPr>
                        <a:t> don’t have to get coverage and won’t have to pay a fee for not having coverage.</a:t>
                      </a:r>
                      <a:endParaRPr lang="en-US" sz="2400" dirty="0">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347663" indent="-347663">
                        <a:buFont typeface="+mj-lt"/>
                        <a:buAutoNum type="arabicPeriod" startAt="3"/>
                      </a:pPr>
                      <a:r>
                        <a:rPr lang="en-US" sz="2400" b="1" dirty="0" smtClean="0">
                          <a:solidFill>
                            <a:schemeClr val="accent1">
                              <a:lumMod val="50000"/>
                            </a:schemeClr>
                          </a:solidFill>
                          <a:latin typeface="+mj-lt"/>
                        </a:rPr>
                        <a:t>Pay a fee </a:t>
                      </a:r>
                      <a:r>
                        <a:rPr lang="en-US" sz="2400" dirty="0" smtClean="0">
                          <a:solidFill>
                            <a:schemeClr val="accent1">
                              <a:lumMod val="50000"/>
                            </a:schemeClr>
                          </a:solidFill>
                          <a:latin typeface="+mj-lt"/>
                        </a:rPr>
                        <a:t>   </a:t>
                      </a:r>
                      <a:r>
                        <a:rPr lang="en-US" sz="2400" b="0" dirty="0" smtClean="0">
                          <a:solidFill>
                            <a:schemeClr val="tx1"/>
                          </a:solidFill>
                          <a:latin typeface="+mj-lt"/>
                        </a:rPr>
                        <a:t>(shared responsibility payment)</a:t>
                      </a:r>
                      <a:endParaRPr lang="en-US" sz="2400" b="0" dirty="0">
                        <a:solidFill>
                          <a:schemeClr val="tx1"/>
                        </a:solidFill>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6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24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24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2400" b="0" dirty="0" smtClean="0">
                        <a:latin typeface="+mj-lt"/>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400" b="0" dirty="0" smtClean="0">
                          <a:latin typeface="+mj-lt"/>
                        </a:rPr>
                        <a:t>They</a:t>
                      </a:r>
                      <a:r>
                        <a:rPr lang="en-US" sz="2400" b="0" baseline="0" dirty="0" smtClean="0">
                          <a:latin typeface="+mj-lt"/>
                        </a:rPr>
                        <a:t> should consider getting coverage. If they don’t, they’ll pay a fee.</a:t>
                      </a:r>
                      <a:endParaRPr lang="en-US" sz="2400" dirty="0">
                        <a:latin typeface="+mj-lt"/>
                      </a:endParaRPr>
                    </a:p>
                  </a:txBody>
                  <a:tcPr>
                    <a:lnL w="12700" cap="flat" cmpd="sng" algn="ctr">
                      <a:solidFill>
                        <a:schemeClr val="tx1"/>
                      </a:solidFill>
                      <a:prstDash val="solid"/>
                      <a:round/>
                      <a:headEnd type="none" w="med" len="med"/>
                      <a:tailEnd type="none" w="med" len="med"/>
                    </a:lnL>
                    <a:solidFill>
                      <a:schemeClr val="accent5">
                        <a:lumMod val="40000"/>
                        <a:lumOff val="60000"/>
                      </a:schemeClr>
                    </a:solidFill>
                  </a:tcPr>
                </a:tc>
              </a:tr>
            </a:tbl>
          </a:graphicData>
        </a:graphic>
      </p:graphicFrame>
      <p:pic>
        <p:nvPicPr>
          <p:cNvPr id="2061" name="Picture 13" descr="Photo of group of people" title="Photo of group of peo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9792" y="2971800"/>
            <a:ext cx="1817418" cy="117252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TextBox 12" descr="Graphic text OR" title="OR"/>
          <p:cNvSpPr txBox="1"/>
          <p:nvPr/>
        </p:nvSpPr>
        <p:spPr>
          <a:xfrm>
            <a:off x="2597211" y="2224945"/>
            <a:ext cx="801732" cy="461665"/>
          </a:xfrm>
          <a:prstGeom prst="rect">
            <a:avLst/>
          </a:prstGeom>
          <a:solidFill>
            <a:srgbClr val="FDC825"/>
          </a:solidFill>
        </p:spPr>
        <p:txBody>
          <a:bodyPr wrap="square" rtlCol="0">
            <a:spAutoFit/>
          </a:bodyPr>
          <a:lstStyle/>
          <a:p>
            <a:pPr algn="ctr"/>
            <a:r>
              <a:rPr lang="en-US" sz="2400" b="1" dirty="0" smtClean="0">
                <a:solidFill>
                  <a:prstClr val="black"/>
                </a:solidFill>
                <a:latin typeface="Calibri"/>
              </a:rPr>
              <a:t>OR</a:t>
            </a:r>
            <a:endParaRPr lang="en-US" sz="2400" b="1" dirty="0">
              <a:solidFill>
                <a:prstClr val="black"/>
              </a:solidFill>
              <a:latin typeface="Calibri"/>
            </a:endParaRPr>
          </a:p>
        </p:txBody>
      </p:sp>
      <p:pic>
        <p:nvPicPr>
          <p:cNvPr id="2062" name="Picture 14" descr="Stylized treatment of word EXEMPT" title="Stylized treatment of word EXEMP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030497" y="3452359"/>
            <a:ext cx="1217335" cy="628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TextBox 13" descr="Graphic text OR" title="Or"/>
          <p:cNvSpPr txBox="1"/>
          <p:nvPr/>
        </p:nvSpPr>
        <p:spPr>
          <a:xfrm>
            <a:off x="5546175" y="2224946"/>
            <a:ext cx="702225" cy="461665"/>
          </a:xfrm>
          <a:prstGeom prst="rect">
            <a:avLst/>
          </a:prstGeom>
          <a:solidFill>
            <a:srgbClr val="FDC825"/>
          </a:solidFill>
        </p:spPr>
        <p:txBody>
          <a:bodyPr wrap="square" rtlCol="0">
            <a:spAutoFit/>
          </a:bodyPr>
          <a:lstStyle/>
          <a:p>
            <a:pPr algn="ctr"/>
            <a:r>
              <a:rPr lang="en-US" sz="2400" b="1" dirty="0" smtClean="0">
                <a:solidFill>
                  <a:prstClr val="black"/>
                </a:solidFill>
                <a:latin typeface="Calibri"/>
              </a:rPr>
              <a:t>OR</a:t>
            </a:r>
            <a:endParaRPr lang="en-US" sz="2400" b="1" dirty="0">
              <a:solidFill>
                <a:prstClr val="black"/>
              </a:solidFill>
              <a:latin typeface="Calibri"/>
            </a:endParaRPr>
          </a:p>
        </p:txBody>
      </p:sp>
      <p:pic>
        <p:nvPicPr>
          <p:cNvPr id="2059" name="Picture 11" descr="Graphic showing small piece of tax forms" title="Graphic showing small piece of tax forms"/>
          <p:cNvPicPr>
            <a:picLocks noChangeAspect="1" noChangeArrowheads="1"/>
          </p:cNvPicPr>
          <p:nvPr/>
        </p:nvPicPr>
        <p:blipFill rotWithShape="1">
          <a:blip r:embed="rId5">
            <a:extLst>
              <a:ext uri="{28A0092B-C50C-407E-A947-70E740481C1C}">
                <a14:useLocalDpi xmlns:a14="http://schemas.microsoft.com/office/drawing/2010/main" val="0"/>
              </a:ext>
            </a:extLst>
          </a:blip>
          <a:srcRect b="11224"/>
          <a:stretch/>
        </p:blipFill>
        <p:spPr bwMode="auto">
          <a:xfrm>
            <a:off x="6473493" y="3063128"/>
            <a:ext cx="1753555" cy="103594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Date Placeholder 1"/>
          <p:cNvSpPr>
            <a:spLocks noGrp="1"/>
          </p:cNvSpPr>
          <p:nvPr>
            <p:ph type="dt" sz="half" idx="10"/>
          </p:nvPr>
        </p:nvSpPr>
        <p:spPr/>
        <p:txBody>
          <a:bodyPr/>
          <a:lstStyle/>
          <a:p>
            <a:r>
              <a:rPr lang="en-US" smtClean="0">
                <a:solidFill>
                  <a:prstClr val="black"/>
                </a:solidFill>
              </a:rPr>
              <a:t>October 2016</a:t>
            </a:r>
            <a:endParaRPr lang="en-US" dirty="0">
              <a:solidFill>
                <a:prstClr val="black"/>
              </a:solidFill>
            </a:endParaRPr>
          </a:p>
        </p:txBody>
      </p:sp>
      <p:sp>
        <p:nvSpPr>
          <p:cNvPr id="4" name="Footer Placeholder 3"/>
          <p:cNvSpPr>
            <a:spLocks noGrp="1"/>
          </p:cNvSpPr>
          <p:nvPr>
            <p:ph type="ftr" sz="quarter" idx="11"/>
          </p:nvPr>
        </p:nvSpPr>
        <p:spPr/>
        <p:txBody>
          <a:bodyPr/>
          <a:lstStyle/>
          <a:p>
            <a:r>
              <a:rPr lang="en-US" smtClean="0">
                <a:solidFill>
                  <a:prstClr val="black"/>
                </a:solidFill>
              </a:rPr>
              <a:t>Marketplace for Immigrant Families</a:t>
            </a:r>
            <a:endParaRPr lang="en-US" dirty="0">
              <a:solidFill>
                <a:prstClr val="black"/>
              </a:solidFill>
            </a:endParaRPr>
          </a:p>
        </p:txBody>
      </p:sp>
      <p:sp>
        <p:nvSpPr>
          <p:cNvPr id="5" name="Slide Number Placeholder 4"/>
          <p:cNvSpPr>
            <a:spLocks noGrp="1"/>
          </p:cNvSpPr>
          <p:nvPr>
            <p:ph type="sldNum" sz="quarter" idx="12"/>
          </p:nvPr>
        </p:nvSpPr>
        <p:spPr/>
        <p:txBody>
          <a:bodyPr/>
          <a:lstStyle/>
          <a:p>
            <a:fld id="{78C0CC3C-85F1-4D86-9B70-8D9F8B17F046}" type="slidenum">
              <a:rPr lang="en-US" smtClean="0">
                <a:solidFill>
                  <a:prstClr val="black"/>
                </a:solidFill>
              </a:rPr>
              <a:pPr/>
              <a:t>30</a:t>
            </a:fld>
            <a:endParaRPr lang="en-US" dirty="0">
              <a:solidFill>
                <a:prstClr val="black"/>
              </a:solidFill>
            </a:endParaRPr>
          </a:p>
        </p:txBody>
      </p:sp>
    </p:spTree>
    <p:extLst>
      <p:ext uri="{BB962C8B-B14F-4D97-AF65-F5344CB8AC3E}">
        <p14:creationId xmlns:p14="http://schemas.microsoft.com/office/powerpoint/2010/main" val="24821415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much is the fee?</a:t>
            </a:r>
            <a:endParaRPr lang="en-US" sz="2400" b="0" dirty="0"/>
          </a:p>
        </p:txBody>
      </p:sp>
      <p:sp>
        <p:nvSpPr>
          <p:cNvPr id="4" name="Content Placeholder 3"/>
          <p:cNvSpPr>
            <a:spLocks noGrp="1"/>
          </p:cNvSpPr>
          <p:nvPr>
            <p:ph idx="1"/>
          </p:nvPr>
        </p:nvSpPr>
        <p:spPr>
          <a:xfrm>
            <a:off x="446116" y="1524000"/>
            <a:ext cx="8229600" cy="4495800"/>
          </a:xfrm>
        </p:spPr>
        <p:txBody>
          <a:bodyPr>
            <a:normAutofit fontScale="62500" lnSpcReduction="20000"/>
          </a:bodyPr>
          <a:lstStyle/>
          <a:p>
            <a:pPr>
              <a:lnSpc>
                <a:spcPct val="120000"/>
              </a:lnSpc>
              <a:spcBef>
                <a:spcPts val="600"/>
              </a:spcBef>
            </a:pPr>
            <a:r>
              <a:rPr lang="en-US" dirty="0" smtClean="0"/>
              <a:t>If </a:t>
            </a:r>
            <a:r>
              <a:rPr lang="en-US" dirty="0"/>
              <a:t>you don’t have health insurance in </a:t>
            </a:r>
            <a:r>
              <a:rPr lang="en-US" dirty="0" smtClean="0"/>
              <a:t>2016, </a:t>
            </a:r>
            <a:r>
              <a:rPr lang="en-US" dirty="0"/>
              <a:t>you’ll pay the </a:t>
            </a:r>
            <a:r>
              <a:rPr lang="en-US" b="1" dirty="0"/>
              <a:t>higher</a:t>
            </a:r>
            <a:r>
              <a:rPr lang="en-US" dirty="0"/>
              <a:t> of these two amounts:</a:t>
            </a:r>
          </a:p>
          <a:p>
            <a:pPr lvl="1">
              <a:lnSpc>
                <a:spcPct val="120000"/>
              </a:lnSpc>
              <a:spcBef>
                <a:spcPts val="600"/>
              </a:spcBef>
            </a:pPr>
            <a:r>
              <a:rPr lang="en-US" b="1" dirty="0"/>
              <a:t>2.5% of your yearly household income</a:t>
            </a:r>
            <a:r>
              <a:rPr lang="en-US" dirty="0"/>
              <a:t> (Only the amount of income above the tax filing threshold, about $</a:t>
            </a:r>
            <a:r>
              <a:rPr lang="en-US" dirty="0" smtClean="0"/>
              <a:t>10,300 </a:t>
            </a:r>
            <a:r>
              <a:rPr lang="en-US" dirty="0"/>
              <a:t>for </a:t>
            </a:r>
            <a:r>
              <a:rPr lang="en-US" dirty="0" smtClean="0"/>
              <a:t>most taxpayers, </a:t>
            </a:r>
            <a:r>
              <a:rPr lang="en-US" dirty="0"/>
              <a:t>is used to calculate the </a:t>
            </a:r>
            <a:r>
              <a:rPr lang="en-US" dirty="0" smtClean="0"/>
              <a:t>penalty)</a:t>
            </a:r>
          </a:p>
          <a:p>
            <a:pPr lvl="2">
              <a:lnSpc>
                <a:spcPct val="120000"/>
              </a:lnSpc>
              <a:spcBef>
                <a:spcPts val="600"/>
              </a:spcBef>
            </a:pPr>
            <a:r>
              <a:rPr lang="en-US" dirty="0" smtClean="0"/>
              <a:t>The </a:t>
            </a:r>
            <a:r>
              <a:rPr lang="en-US" dirty="0"/>
              <a:t>maximum penalty is the national average premium for a Bronze </a:t>
            </a:r>
            <a:r>
              <a:rPr lang="en-US" dirty="0" smtClean="0"/>
              <a:t>plan</a:t>
            </a:r>
            <a:endParaRPr lang="en-US" dirty="0"/>
          </a:p>
          <a:p>
            <a:pPr lvl="1">
              <a:lnSpc>
                <a:spcPct val="120000"/>
              </a:lnSpc>
              <a:spcBef>
                <a:spcPts val="600"/>
              </a:spcBef>
            </a:pPr>
            <a:r>
              <a:rPr lang="en-US" b="1" dirty="0"/>
              <a:t>$695 per person ($347.50 per child under 18)</a:t>
            </a:r>
            <a:r>
              <a:rPr lang="en-US" dirty="0"/>
              <a:t> </a:t>
            </a:r>
            <a:endParaRPr lang="en-US" dirty="0" smtClean="0"/>
          </a:p>
          <a:p>
            <a:pPr lvl="2">
              <a:lnSpc>
                <a:spcPct val="120000"/>
              </a:lnSpc>
              <a:spcBef>
                <a:spcPts val="600"/>
              </a:spcBef>
            </a:pPr>
            <a:r>
              <a:rPr lang="en-US" dirty="0" smtClean="0"/>
              <a:t>The </a:t>
            </a:r>
            <a:r>
              <a:rPr lang="en-US" dirty="0"/>
              <a:t>maximum penalty per family using this method is $</a:t>
            </a:r>
            <a:r>
              <a:rPr lang="en-US" dirty="0" smtClean="0"/>
              <a:t>2,085</a:t>
            </a:r>
            <a:endParaRPr lang="en-US" dirty="0"/>
          </a:p>
          <a:p>
            <a:pPr>
              <a:lnSpc>
                <a:spcPct val="120000"/>
              </a:lnSpc>
              <a:spcBef>
                <a:spcPts val="600"/>
              </a:spcBef>
            </a:pPr>
            <a:r>
              <a:rPr lang="en-US" dirty="0" smtClean="0"/>
              <a:t>The </a:t>
            </a:r>
            <a:r>
              <a:rPr lang="en-US" dirty="0"/>
              <a:t>penalty for noncompliance can’t exceed the national average premium for a Bronze level Marketplace QHP (for the relevant family size</a:t>
            </a:r>
            <a:r>
              <a:rPr lang="en-US" dirty="0" smtClean="0"/>
              <a:t>)</a:t>
            </a:r>
            <a:endParaRPr lang="en-US" dirty="0"/>
          </a:p>
          <a:p>
            <a:pPr>
              <a:lnSpc>
                <a:spcPct val="120000"/>
              </a:lnSpc>
              <a:spcBef>
                <a:spcPts val="600"/>
              </a:spcBef>
            </a:pPr>
            <a:r>
              <a:rPr lang="en-US" b="1" dirty="0" smtClean="0"/>
              <a:t>After 2016</a:t>
            </a:r>
            <a:r>
              <a:rPr lang="en-US" dirty="0"/>
              <a:t>, the flat dollar amounts are based on the 2016 amounts plus an inflation </a:t>
            </a:r>
            <a:r>
              <a:rPr lang="en-US" dirty="0" smtClean="0"/>
              <a:t>adjustment</a:t>
            </a:r>
            <a:endParaRPr lang="en-US" dirty="0"/>
          </a:p>
        </p:txBody>
      </p:sp>
      <p:sp>
        <p:nvSpPr>
          <p:cNvPr id="8"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5" name="Footer Placeholder 1"/>
          <p:cNvSpPr>
            <a:spLocks noGrp="1"/>
          </p:cNvSpPr>
          <p:nvPr>
            <p:ph type="ftr" sz="quarter" idx="4294967295"/>
          </p:nvPr>
        </p:nvSpPr>
        <p:spPr>
          <a:xfrm>
            <a:off x="2590800" y="6340474"/>
            <a:ext cx="3962400" cy="365125"/>
          </a:xfrm>
          <a:prstGeom prst="rect">
            <a:avLst/>
          </a:prstGeom>
        </p:spPr>
        <p:txBody>
          <a:bodyPr/>
          <a:lstStyle/>
          <a:p>
            <a:pPr algn="ctr"/>
            <a:r>
              <a:rPr lang="en-US" sz="1200" dirty="0" smtClean="0"/>
              <a:t>Marketplace for Immigrant Families</a:t>
            </a:r>
            <a:endParaRPr lang="en-US" sz="1200" dirty="0"/>
          </a:p>
        </p:txBody>
      </p:sp>
      <p:sp>
        <p:nvSpPr>
          <p:cNvPr id="6" name="Slide Number Placeholder 4"/>
          <p:cNvSpPr>
            <a:spLocks noGrp="1"/>
          </p:cNvSpPr>
          <p:nvPr>
            <p:ph type="sldNum" sz="quarter" idx="4294967295"/>
          </p:nvPr>
        </p:nvSpPr>
        <p:spPr>
          <a:xfrm>
            <a:off x="6553200" y="6340475"/>
            <a:ext cx="2133600" cy="365125"/>
          </a:xfrm>
          <a:prstGeom prst="rect">
            <a:avLst/>
          </a:prstGeom>
        </p:spPr>
        <p:txBody>
          <a:bodyPr/>
          <a:lstStyle/>
          <a:p>
            <a:pPr algn="r"/>
            <a:r>
              <a:rPr lang="en-US" sz="1200" dirty="0" smtClean="0">
                <a:solidFill>
                  <a:prstClr val="black"/>
                </a:solidFill>
              </a:rPr>
              <a:t>31</a:t>
            </a:r>
            <a:endParaRPr lang="en-US" sz="1200" dirty="0">
              <a:solidFill>
                <a:prstClr val="black"/>
              </a:solidFill>
            </a:endParaRPr>
          </a:p>
        </p:txBody>
      </p:sp>
    </p:spTree>
    <p:extLst>
      <p:ext uri="{BB962C8B-B14F-4D97-AF65-F5344CB8AC3E}">
        <p14:creationId xmlns:p14="http://schemas.microsoft.com/office/powerpoint/2010/main" val="112702525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600" dirty="0" smtClean="0"/>
              <a:t>Application and Eligibility</a:t>
            </a:r>
            <a:endParaRPr lang="en-US" sz="3600" dirty="0"/>
          </a:p>
        </p:txBody>
      </p:sp>
      <p:sp>
        <p:nvSpPr>
          <p:cNvPr id="3" name="Date Placeholder 2"/>
          <p:cNvSpPr>
            <a:spLocks noGrp="1"/>
          </p:cNvSpPr>
          <p:nvPr>
            <p:ph type="dt" sz="half" idx="10"/>
          </p:nvPr>
        </p:nvSpPr>
        <p:spPr/>
        <p:txBody>
          <a:bodyPr/>
          <a:lstStyle/>
          <a:p>
            <a:r>
              <a:rPr lang="en-US" smtClean="0">
                <a:solidFill>
                  <a:prstClr val="black"/>
                </a:solidFill>
              </a:rPr>
              <a:t>October 2016</a:t>
            </a:r>
            <a:endParaRPr lang="en-US" dirty="0">
              <a:solidFill>
                <a:prstClr val="black"/>
              </a:solidFill>
            </a:endParaRPr>
          </a:p>
        </p:txBody>
      </p:sp>
      <p:sp>
        <p:nvSpPr>
          <p:cNvPr id="5" name="Footer Placeholder 4"/>
          <p:cNvSpPr>
            <a:spLocks noGrp="1"/>
          </p:cNvSpPr>
          <p:nvPr>
            <p:ph type="ftr" sz="quarter" idx="11"/>
          </p:nvPr>
        </p:nvSpPr>
        <p:spPr/>
        <p:txBody>
          <a:bodyPr/>
          <a:lstStyle/>
          <a:p>
            <a:r>
              <a:rPr lang="en-US" smtClean="0">
                <a:solidFill>
                  <a:prstClr val="black"/>
                </a:solidFill>
              </a:rPr>
              <a:t>Marketplace for Immigrant Families</a:t>
            </a:r>
            <a:endParaRPr lang="en-US" dirty="0">
              <a:solidFill>
                <a:prstClr val="black"/>
              </a:solidFill>
            </a:endParaRPr>
          </a:p>
        </p:txBody>
      </p:sp>
      <p:sp>
        <p:nvSpPr>
          <p:cNvPr id="7" name="Slide Number Placeholder 6"/>
          <p:cNvSpPr>
            <a:spLocks noGrp="1"/>
          </p:cNvSpPr>
          <p:nvPr>
            <p:ph type="sldNum" sz="quarter" idx="12"/>
          </p:nvPr>
        </p:nvSpPr>
        <p:spPr/>
        <p:txBody>
          <a:bodyPr/>
          <a:lstStyle/>
          <a:p>
            <a:fld id="{4C7DC1E6-81B2-456F-AAD5-518541D82B07}" type="slidenum">
              <a:rPr lang="en-US" smtClean="0">
                <a:solidFill>
                  <a:prstClr val="black">
                    <a:tint val="75000"/>
                  </a:prstClr>
                </a:solidFill>
              </a:rPr>
              <a:pPr/>
              <a:t>32</a:t>
            </a:fld>
            <a:endParaRPr lang="en-US" dirty="0">
              <a:solidFill>
                <a:prstClr val="black">
                  <a:tint val="75000"/>
                </a:prstClr>
              </a:solidFill>
            </a:endParaRPr>
          </a:p>
        </p:txBody>
      </p:sp>
      <p:pic>
        <p:nvPicPr>
          <p:cNvPr id="8" name="Picture 7" descr="The first step in the application and eligibility process is to submit an application to a Marketplace. You can apply online, by phone, by mail, or in person.&#10;When you complete the application, your information will be verified including: residency; that you live in the service area of that Marketplace; your incarceration status; American-Indian/Alaska Native status; household income; household size; and eligibility for other essential coverage including employer coverage or government programs like Medicare Part A, Medicaid, CHIP, VA, and TRICARE. This information is checked electronically against the data of Social Security, the Internal Revenue Service, Department of Defense, Department of Homeland Security, and other approved electronic data sources for verification. Anyone who submits an incomplete application through HealthCare.gov will receive a notice and have 90 days to provide the needed information. State-based Marketplaces could have fewer days.&#10;You may be determined eligible to purchase and enroll in a qualified health plan (QHP) through a Marketplace, or enroll in Medicaid or the Children’s Health Insurance Program (CHIP). If you’re eligible to enroll in a qualified health plan in a Marketplace, you also find out if you’re eligible for a premium tax credit and cost-sharing reduction.&#10;Then, you enroll in the program for which you’re eligible. If you’re eligible for Medicaid or CHIP, and also qualify for a QHP, you can join a QHP without financial help.&#10;NOTE: If you don’t have a street address for your home, indicate “no fixed address” and you’ll be able to include a mailing address such as a P.O. Box number." title="Marketplace Application and Eligibility Proces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1676400"/>
            <a:ext cx="6858000" cy="3567869"/>
          </a:xfrm>
          <a:prstGeom prst="rect">
            <a:avLst/>
          </a:prstGeom>
        </p:spPr>
      </p:pic>
    </p:spTree>
    <p:extLst>
      <p:ext uri="{BB962C8B-B14F-4D97-AF65-F5344CB8AC3E}">
        <p14:creationId xmlns:p14="http://schemas.microsoft.com/office/powerpoint/2010/main" val="367239764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1"/>
          <p:cNvSpPr>
            <a:spLocks noGrp="1"/>
          </p:cNvSpPr>
          <p:nvPr>
            <p:ph idx="1"/>
          </p:nvPr>
        </p:nvSpPr>
        <p:spPr>
          <a:xfrm>
            <a:off x="457200" y="1459569"/>
            <a:ext cx="8229600" cy="4525963"/>
          </a:xfrm>
        </p:spPr>
        <p:txBody>
          <a:bodyPr>
            <a:normAutofit lnSpcReduction="10000"/>
          </a:bodyPr>
          <a:lstStyle/>
          <a:p>
            <a:pPr>
              <a:spcBef>
                <a:spcPts val="600"/>
              </a:spcBef>
              <a:buFont typeface="Wingdings" pitchFamily="2" charset="2"/>
              <a:buChar char="§"/>
            </a:pPr>
            <a:r>
              <a:rPr lang="en-US" dirty="0" smtClean="0">
                <a:latin typeface="Calibri" pitchFamily="34" charset="0"/>
                <a:cs typeface="Calibri" pitchFamily="34" charset="0"/>
              </a:rPr>
              <a:t>You can apply on HealthCare.gov, or on paper </a:t>
            </a:r>
          </a:p>
          <a:p>
            <a:pPr lvl="1">
              <a:spcBef>
                <a:spcPts val="600"/>
              </a:spcBef>
            </a:pPr>
            <a:r>
              <a:rPr lang="en-US" dirty="0" smtClean="0">
                <a:latin typeface="Calibri" pitchFamily="34" charset="0"/>
                <a:cs typeface="Calibri" pitchFamily="34" charset="0"/>
              </a:rPr>
              <a:t>In English or Spanish </a:t>
            </a:r>
          </a:p>
          <a:p>
            <a:pPr>
              <a:spcBef>
                <a:spcPts val="600"/>
              </a:spcBef>
              <a:buFont typeface="Wingdings" pitchFamily="2" charset="2"/>
              <a:buChar char="§"/>
            </a:pPr>
            <a:r>
              <a:rPr lang="en-US" dirty="0" smtClean="0">
                <a:latin typeface="Calibri" pitchFamily="34" charset="0"/>
                <a:cs typeface="Calibri" pitchFamily="34" charset="0"/>
              </a:rPr>
              <a:t>Federally-facilitated Marketplace Application form</a:t>
            </a:r>
          </a:p>
          <a:p>
            <a:pPr marL="636588" lvl="1" indent="-239713">
              <a:spcBef>
                <a:spcPts val="600"/>
              </a:spcBef>
              <a:buFont typeface="Arial" pitchFamily="34" charset="0"/>
              <a:buChar char="•"/>
            </a:pPr>
            <a:r>
              <a:rPr lang="en-US" dirty="0" smtClean="0">
                <a:latin typeface="Calibri" pitchFamily="34" charset="0"/>
                <a:cs typeface="Calibri" pitchFamily="34" charset="0"/>
              </a:rPr>
              <a:t>Dynamic </a:t>
            </a:r>
            <a:r>
              <a:rPr lang="en-US" dirty="0">
                <a:latin typeface="Calibri" pitchFamily="34" charset="0"/>
                <a:cs typeface="Calibri" pitchFamily="34" charset="0"/>
              </a:rPr>
              <a:t>online version </a:t>
            </a:r>
            <a:r>
              <a:rPr lang="en-US" dirty="0" smtClean="0">
                <a:latin typeface="Calibri" pitchFamily="34" charset="0"/>
                <a:cs typeface="Calibri" pitchFamily="34" charset="0"/>
              </a:rPr>
              <a:t>asks </a:t>
            </a:r>
            <a:r>
              <a:rPr lang="en-US" dirty="0">
                <a:latin typeface="Calibri" pitchFamily="34" charset="0"/>
                <a:cs typeface="Calibri" pitchFamily="34" charset="0"/>
              </a:rPr>
              <a:t>only relevant </a:t>
            </a:r>
            <a:r>
              <a:rPr lang="en-US" dirty="0" smtClean="0">
                <a:latin typeface="Calibri" pitchFamily="34" charset="0"/>
                <a:cs typeface="Calibri" pitchFamily="34" charset="0"/>
              </a:rPr>
              <a:t>questions based on your responses</a:t>
            </a:r>
          </a:p>
          <a:p>
            <a:pPr marL="636588" lvl="1" indent="-239713">
              <a:spcBef>
                <a:spcPts val="600"/>
              </a:spcBef>
              <a:buFont typeface="Arial" pitchFamily="34" charset="0"/>
              <a:buChar char="•"/>
            </a:pPr>
            <a:r>
              <a:rPr lang="en-US" dirty="0"/>
              <a:t>P</a:t>
            </a:r>
            <a:r>
              <a:rPr lang="en-US" dirty="0" smtClean="0">
                <a:latin typeface="Calibri" pitchFamily="34" charset="0"/>
                <a:cs typeface="Calibri" pitchFamily="34" charset="0"/>
              </a:rPr>
              <a:t>aper version</a:t>
            </a:r>
          </a:p>
          <a:p>
            <a:pPr>
              <a:spcBef>
                <a:spcPts val="600"/>
              </a:spcBef>
              <a:buFont typeface="Wingdings" pitchFamily="2" charset="2"/>
              <a:buChar char="§"/>
            </a:pPr>
            <a:r>
              <a:rPr lang="en-US" spc="-20" dirty="0" smtClean="0">
                <a:latin typeface="Calibri" pitchFamily="34" charset="0"/>
                <a:cs typeface="Calibri" pitchFamily="34" charset="0"/>
              </a:rPr>
              <a:t>State-based Marketplaces may have own version</a:t>
            </a:r>
          </a:p>
          <a:p>
            <a:pPr>
              <a:spcBef>
                <a:spcPts val="600"/>
              </a:spcBef>
              <a:buFont typeface="Wingdings" pitchFamily="2" charset="2"/>
              <a:buChar char="§"/>
            </a:pPr>
            <a:r>
              <a:rPr lang="en-US" dirty="0" smtClean="0">
                <a:latin typeface="Calibri" pitchFamily="34" charset="0"/>
                <a:cs typeface="Calibri" pitchFamily="34" charset="0"/>
              </a:rPr>
              <a:t>Help is available to complete application</a:t>
            </a:r>
          </a:p>
          <a:p>
            <a:pPr lvl="1" indent="-220663">
              <a:spcBef>
                <a:spcPts val="600"/>
              </a:spcBef>
            </a:pPr>
            <a:r>
              <a:rPr lang="en-US" dirty="0" smtClean="0"/>
              <a:t>Job aids in 33 languages  </a:t>
            </a:r>
            <a:endParaRPr lang="en-US" dirty="0" smtClean="0">
              <a:latin typeface="Calibri" pitchFamily="34" charset="0"/>
              <a:cs typeface="Calibri" pitchFamily="34" charset="0"/>
            </a:endParaRPr>
          </a:p>
        </p:txBody>
      </p:sp>
      <p:sp>
        <p:nvSpPr>
          <p:cNvPr id="2" name="Title 1"/>
          <p:cNvSpPr>
            <a:spLocks noGrp="1"/>
          </p:cNvSpPr>
          <p:nvPr>
            <p:ph type="title"/>
          </p:nvPr>
        </p:nvSpPr>
        <p:spPr/>
        <p:txBody>
          <a:bodyPr/>
          <a:lstStyle/>
          <a:p>
            <a:r>
              <a:rPr lang="en-US" sz="3600" dirty="0" smtClean="0"/>
              <a:t>How to Enroll</a:t>
            </a:r>
            <a:endParaRPr lang="en-US" sz="3600" dirty="0"/>
          </a:p>
        </p:txBody>
      </p:sp>
      <p:sp>
        <p:nvSpPr>
          <p:cNvPr id="3" name="Date Placeholder 2"/>
          <p:cNvSpPr>
            <a:spLocks noGrp="1"/>
          </p:cNvSpPr>
          <p:nvPr>
            <p:ph type="dt" sz="half" idx="10"/>
          </p:nvPr>
        </p:nvSpPr>
        <p:spPr/>
        <p:txBody>
          <a:bodyPr/>
          <a:lstStyle/>
          <a:p>
            <a:r>
              <a:rPr lang="en-US" smtClean="0"/>
              <a:t>October 2016</a:t>
            </a:r>
            <a:endParaRPr lang="en-US" dirty="0"/>
          </a:p>
        </p:txBody>
      </p:sp>
      <p:sp>
        <p:nvSpPr>
          <p:cNvPr id="4" name="Footer Placeholder 3"/>
          <p:cNvSpPr>
            <a:spLocks noGrp="1"/>
          </p:cNvSpPr>
          <p:nvPr>
            <p:ph type="ftr" sz="quarter" idx="11"/>
          </p:nvPr>
        </p:nvSpPr>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78C0CC3C-85F1-4D86-9B70-8D9F8B17F046}" type="slidenum">
              <a:rPr lang="en-US" smtClean="0"/>
              <a:pPr/>
              <a:t>33</a:t>
            </a:fld>
            <a:endParaRPr lang="en-US" dirty="0"/>
          </a:p>
        </p:txBody>
      </p:sp>
    </p:spTree>
    <p:extLst>
      <p:ext uri="{BB962C8B-B14F-4D97-AF65-F5344CB8AC3E}">
        <p14:creationId xmlns:p14="http://schemas.microsoft.com/office/powerpoint/2010/main" val="234136193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rmAutofit fontScale="90000"/>
          </a:bodyPr>
          <a:lstStyle/>
          <a:p>
            <a:r>
              <a:rPr lang="en-US" dirty="0" smtClean="0"/>
              <a:t/>
            </a:r>
            <a:br>
              <a:rPr lang="en-US" dirty="0" smtClean="0"/>
            </a:br>
            <a:r>
              <a:rPr lang="en-US" sz="4000" dirty="0" smtClean="0"/>
              <a:t>Disclosure </a:t>
            </a:r>
            <a:r>
              <a:rPr lang="en-US" sz="4000" dirty="0"/>
              <a:t>of </a:t>
            </a:r>
            <a:r>
              <a:rPr lang="en-US" sz="4000" dirty="0" smtClean="0"/>
              <a:t>Immigration Status</a:t>
            </a:r>
            <a:r>
              <a:rPr lang="en-US" sz="4000" dirty="0"/>
              <a:t/>
            </a:r>
            <a:br>
              <a:rPr lang="en-US" sz="4000" dirty="0"/>
            </a:br>
            <a:endParaRPr lang="en-US" sz="4000" dirty="0"/>
          </a:p>
        </p:txBody>
      </p:sp>
      <p:sp>
        <p:nvSpPr>
          <p:cNvPr id="2" name="Content Placeholder 1"/>
          <p:cNvSpPr>
            <a:spLocks noGrp="1"/>
          </p:cNvSpPr>
          <p:nvPr>
            <p:ph idx="1"/>
          </p:nvPr>
        </p:nvSpPr>
        <p:spPr>
          <a:xfrm>
            <a:off x="465306" y="1297401"/>
            <a:ext cx="8229600" cy="5043074"/>
          </a:xfrm>
        </p:spPr>
        <p:txBody>
          <a:bodyPr>
            <a:normAutofit fontScale="62500" lnSpcReduction="20000"/>
          </a:bodyPr>
          <a:lstStyle/>
          <a:p>
            <a:pPr>
              <a:lnSpc>
                <a:spcPct val="120000"/>
              </a:lnSpc>
              <a:buFont typeface="Wingdings" panose="05000000000000000000" pitchFamily="2" charset="2"/>
              <a:buChar char="§"/>
            </a:pPr>
            <a:r>
              <a:rPr lang="en-US" sz="3400" dirty="0" smtClean="0"/>
              <a:t>Application asks only for the information needed to determine eligibility for health coverage</a:t>
            </a:r>
          </a:p>
          <a:p>
            <a:pPr>
              <a:lnSpc>
                <a:spcPct val="120000"/>
              </a:lnSpc>
            </a:pPr>
            <a:r>
              <a:rPr lang="en-US" sz="3400" dirty="0" smtClean="0"/>
              <a:t>People who aren’t seeking coverage for themselves won’t be asked about their immigration status</a:t>
            </a:r>
          </a:p>
          <a:p>
            <a:pPr>
              <a:lnSpc>
                <a:spcPct val="120000"/>
              </a:lnSpc>
            </a:pPr>
            <a:r>
              <a:rPr lang="en-US" sz="3400" dirty="0" smtClean="0"/>
              <a:t>Disclosure </a:t>
            </a:r>
            <a:r>
              <a:rPr lang="en-US" sz="3400" dirty="0"/>
              <a:t>of </a:t>
            </a:r>
            <a:r>
              <a:rPr lang="en-US" sz="3400" dirty="0" smtClean="0"/>
              <a:t>Social Security Number (</a:t>
            </a:r>
            <a:r>
              <a:rPr lang="en-US" sz="3400" dirty="0"/>
              <a:t>SSN) for a person not seeking coverage for themselves must be voluntary and used only to determine eligibility for an applicant or beneficiary</a:t>
            </a:r>
            <a:endParaRPr lang="en-US" sz="3400" dirty="0" smtClean="0"/>
          </a:p>
          <a:p>
            <a:pPr>
              <a:lnSpc>
                <a:spcPct val="120000"/>
              </a:lnSpc>
              <a:buFont typeface="Wingdings" panose="05000000000000000000" pitchFamily="2" charset="2"/>
              <a:buChar char="§"/>
            </a:pPr>
            <a:r>
              <a:rPr lang="en-US" sz="3400" dirty="0" smtClean="0"/>
              <a:t>Benefits can’t be denied because </a:t>
            </a:r>
            <a:r>
              <a:rPr lang="en-US" sz="3400" dirty="0"/>
              <a:t>a family or household member who isn't applying </a:t>
            </a:r>
            <a:r>
              <a:rPr lang="en-US" sz="3400" dirty="0" smtClean="0"/>
              <a:t>for health coverage hasn’t </a:t>
            </a:r>
            <a:r>
              <a:rPr lang="en-US" sz="3400" dirty="0"/>
              <a:t>disclosed </a:t>
            </a:r>
            <a:r>
              <a:rPr lang="en-US" sz="3400" dirty="0" smtClean="0"/>
              <a:t>citizenship </a:t>
            </a:r>
            <a:r>
              <a:rPr lang="en-US" sz="3400" dirty="0"/>
              <a:t>or immigration </a:t>
            </a:r>
            <a:r>
              <a:rPr lang="en-US" sz="3400" dirty="0" smtClean="0"/>
              <a:t>status </a:t>
            </a:r>
            <a:endParaRPr lang="en-US" sz="3400" dirty="0"/>
          </a:p>
          <a:p>
            <a:pPr>
              <a:lnSpc>
                <a:spcPct val="120000"/>
              </a:lnSpc>
              <a:buFont typeface="Wingdings" panose="05000000000000000000" pitchFamily="2" charset="2"/>
              <a:buChar char="§"/>
            </a:pPr>
            <a:r>
              <a:rPr lang="en-US" sz="3400" dirty="0" smtClean="0"/>
              <a:t>Application </a:t>
            </a:r>
            <a:r>
              <a:rPr lang="en-US" sz="3400" dirty="0"/>
              <a:t>information </a:t>
            </a:r>
            <a:r>
              <a:rPr lang="en-US" sz="3400" dirty="0" smtClean="0"/>
              <a:t>for individuals applying for coverage is verified through </a:t>
            </a:r>
            <a:r>
              <a:rPr lang="en-US" sz="3400" dirty="0"/>
              <a:t>a “data services </a:t>
            </a:r>
            <a:r>
              <a:rPr lang="en-US" sz="3400" dirty="0" smtClean="0"/>
              <a:t>hub” that connects to immigration status trusted data sources</a:t>
            </a:r>
          </a:p>
          <a:p>
            <a:pPr marL="0" indent="0">
              <a:lnSpc>
                <a:spcPct val="120000"/>
              </a:lnSpc>
              <a:buNone/>
            </a:pPr>
            <a:r>
              <a:rPr lang="en-US" sz="3400" dirty="0" smtClean="0"/>
              <a:t> </a:t>
            </a:r>
          </a:p>
          <a:p>
            <a:pPr>
              <a:lnSpc>
                <a:spcPct val="120000"/>
              </a:lnSpc>
              <a:buFont typeface="Wingdings" panose="05000000000000000000" pitchFamily="2" charset="2"/>
              <a:buChar char="§"/>
            </a:pPr>
            <a:endParaRPr lang="en-US" sz="2400" dirty="0" smtClean="0"/>
          </a:p>
          <a:p>
            <a:endParaRPr lang="en-US" sz="2400" dirty="0"/>
          </a:p>
        </p:txBody>
      </p:sp>
      <p:sp>
        <p:nvSpPr>
          <p:cNvPr id="7" name="Rectangle 6"/>
          <p:cNvSpPr/>
          <p:nvPr/>
        </p:nvSpPr>
        <p:spPr>
          <a:xfrm>
            <a:off x="160506" y="5422071"/>
            <a:ext cx="8839200" cy="978729"/>
          </a:xfrm>
          <a:prstGeom prst="rect">
            <a:avLst/>
          </a:prstGeom>
          <a:solidFill>
            <a:srgbClr val="084A9C"/>
          </a:solidFill>
        </p:spPr>
        <p:txBody>
          <a:bodyPr wrap="square">
            <a:spAutoFit/>
          </a:bodyPr>
          <a:lstStyle/>
          <a:p>
            <a:pPr algn="ctr">
              <a:lnSpc>
                <a:spcPct val="120000"/>
              </a:lnSpc>
            </a:pPr>
            <a:r>
              <a:rPr lang="en-US" sz="2400" b="1" dirty="0">
                <a:solidFill>
                  <a:schemeClr val="bg1"/>
                </a:solidFill>
              </a:rPr>
              <a:t>Information provided by applicants or </a:t>
            </a:r>
            <a:r>
              <a:rPr lang="en-US" sz="2400" b="1" dirty="0" smtClean="0">
                <a:solidFill>
                  <a:schemeClr val="bg1"/>
                </a:solidFill>
              </a:rPr>
              <a:t>consumers </a:t>
            </a:r>
            <a:r>
              <a:rPr lang="en-US" sz="2400" b="1" i="1" dirty="0">
                <a:solidFill>
                  <a:schemeClr val="bg1"/>
                </a:solidFill>
              </a:rPr>
              <a:t>won’t be used </a:t>
            </a:r>
            <a:r>
              <a:rPr lang="en-US" sz="2400" b="1" dirty="0">
                <a:solidFill>
                  <a:schemeClr val="bg1"/>
                </a:solidFill>
              </a:rPr>
              <a:t>for immigration enforcement purposes</a:t>
            </a:r>
          </a:p>
        </p:txBody>
      </p:sp>
      <p:sp>
        <p:nvSpPr>
          <p:cNvPr id="11"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266199583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rmAutofit fontScale="90000"/>
          </a:bodyPr>
          <a:lstStyle/>
          <a:p>
            <a:r>
              <a:rPr lang="en-US" dirty="0" smtClean="0"/>
              <a:t/>
            </a:r>
            <a:br>
              <a:rPr lang="en-US" dirty="0" smtClean="0"/>
            </a:br>
            <a:r>
              <a:rPr lang="en-US" sz="4000" dirty="0" smtClean="0"/>
              <a:t>Mixed Status </a:t>
            </a:r>
            <a:r>
              <a:rPr lang="en-US" sz="4000" dirty="0"/>
              <a:t>F</a:t>
            </a:r>
            <a:r>
              <a:rPr lang="en-US" sz="4000" dirty="0" smtClean="0"/>
              <a:t>amilies</a:t>
            </a:r>
            <a:br>
              <a:rPr lang="en-US" sz="4000" dirty="0" smtClean="0"/>
            </a:br>
            <a:r>
              <a:rPr lang="en-US" sz="4000" dirty="0"/>
              <a:t>O</a:t>
            </a:r>
            <a:r>
              <a:rPr lang="en-US" sz="4000" dirty="0" smtClean="0"/>
              <a:t>ptions </a:t>
            </a:r>
            <a:r>
              <a:rPr lang="en-US" sz="4000" dirty="0"/>
              <a:t>for </a:t>
            </a:r>
            <a:r>
              <a:rPr lang="en-US" sz="4000" dirty="0" smtClean="0"/>
              <a:t>Care </a:t>
            </a:r>
            <a:r>
              <a:rPr lang="en-US" sz="4000" dirty="0"/>
              <a:t>and </a:t>
            </a:r>
            <a:r>
              <a:rPr lang="en-US" sz="4000" dirty="0" smtClean="0"/>
              <a:t>Coverage</a:t>
            </a:r>
            <a:r>
              <a:rPr lang="en-US" sz="4000" dirty="0"/>
              <a:t/>
            </a:r>
            <a:br>
              <a:rPr lang="en-US" sz="4000" dirty="0"/>
            </a:br>
            <a:endParaRPr lang="en-US" sz="4000" dirty="0"/>
          </a:p>
        </p:txBody>
      </p:sp>
      <p:sp>
        <p:nvSpPr>
          <p:cNvPr id="2" name="Content Placeholder 1"/>
          <p:cNvSpPr>
            <a:spLocks noGrp="1"/>
          </p:cNvSpPr>
          <p:nvPr>
            <p:ph idx="1"/>
          </p:nvPr>
        </p:nvSpPr>
        <p:spPr/>
        <p:txBody>
          <a:bodyPr>
            <a:normAutofit fontScale="77500" lnSpcReduction="20000"/>
          </a:bodyPr>
          <a:lstStyle/>
          <a:p>
            <a:pPr>
              <a:lnSpc>
                <a:spcPct val="120000"/>
              </a:lnSpc>
              <a:spcBef>
                <a:spcPts val="600"/>
              </a:spcBef>
            </a:pPr>
            <a:r>
              <a:rPr lang="en-US" sz="2800" dirty="0"/>
              <a:t>Members of “mixed status” families can apply </a:t>
            </a:r>
            <a:r>
              <a:rPr lang="en-US" sz="2800" dirty="0" smtClean="0"/>
              <a:t>at the Marketplace for and other cost savings for </a:t>
            </a:r>
            <a:r>
              <a:rPr lang="en-US" sz="2800" dirty="0"/>
              <a:t>private </a:t>
            </a:r>
            <a:r>
              <a:rPr lang="en-US" sz="2800" dirty="0" smtClean="0"/>
              <a:t>insurance, </a:t>
            </a:r>
            <a:r>
              <a:rPr lang="en-US" sz="2800" dirty="0"/>
              <a:t>or for Medicaid and CHIP </a:t>
            </a:r>
            <a:r>
              <a:rPr lang="en-US" sz="2800" dirty="0" smtClean="0"/>
              <a:t>coverage, </a:t>
            </a:r>
            <a:r>
              <a:rPr lang="en-US" sz="2800" dirty="0"/>
              <a:t>using the same </a:t>
            </a:r>
            <a:r>
              <a:rPr lang="en-US" sz="2800" dirty="0" smtClean="0"/>
              <a:t>application</a:t>
            </a:r>
          </a:p>
          <a:p>
            <a:pPr>
              <a:lnSpc>
                <a:spcPct val="120000"/>
              </a:lnSpc>
              <a:spcBef>
                <a:spcPts val="600"/>
              </a:spcBef>
            </a:pPr>
            <a:r>
              <a:rPr lang="en-US" sz="2800" dirty="0" smtClean="0"/>
              <a:t>Family </a:t>
            </a:r>
            <a:r>
              <a:rPr lang="en-US" sz="2800" dirty="0"/>
              <a:t>members who aren't applying for health coverage for themselves won't be asked if they have eligible immigration status</a:t>
            </a:r>
          </a:p>
          <a:p>
            <a:pPr lvl="0">
              <a:lnSpc>
                <a:spcPct val="120000"/>
              </a:lnSpc>
              <a:spcBef>
                <a:spcPts val="600"/>
              </a:spcBef>
            </a:pPr>
            <a:r>
              <a:rPr lang="en-US" sz="2800" dirty="0" smtClean="0"/>
              <a:t>Medicaid provides payment for treatment of an emergency medical condition for individuals who have an emergency medical condition and are otherwise eligible for Medicaid in the state, but don’t meet the citizenship and immigration status requirements</a:t>
            </a:r>
          </a:p>
          <a:p>
            <a:pPr lvl="0"/>
            <a:endParaRPr lang="en-US" sz="2700" dirty="0" smtClean="0">
              <a:solidFill>
                <a:prstClr val="black"/>
              </a:solidFill>
            </a:endParaRPr>
          </a:p>
          <a:p>
            <a:endParaRPr lang="en-US" dirty="0" smtClean="0"/>
          </a:p>
          <a:p>
            <a:endParaRPr lang="en-US" dirty="0" smtClean="0"/>
          </a:p>
          <a:p>
            <a:endParaRPr lang="en-US" dirty="0"/>
          </a:p>
        </p:txBody>
      </p:sp>
      <p:sp>
        <p:nvSpPr>
          <p:cNvPr id="10"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130670141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47800"/>
            <a:ext cx="8229600" cy="4892675"/>
          </a:xfrm>
        </p:spPr>
        <p:txBody>
          <a:bodyPr>
            <a:normAutofit fontScale="62500" lnSpcReduction="20000"/>
          </a:bodyPr>
          <a:lstStyle/>
          <a:p>
            <a:pPr>
              <a:lnSpc>
                <a:spcPct val="120000"/>
              </a:lnSpc>
            </a:pPr>
            <a:r>
              <a:rPr lang="en-US" dirty="0" smtClean="0"/>
              <a:t>Data </a:t>
            </a:r>
            <a:r>
              <a:rPr lang="en-US" dirty="0"/>
              <a:t>matching issues </a:t>
            </a:r>
            <a:r>
              <a:rPr lang="en-US" dirty="0" smtClean="0"/>
              <a:t>occur </a:t>
            </a:r>
            <a:r>
              <a:rPr lang="en-US" dirty="0"/>
              <a:t>when information </a:t>
            </a:r>
            <a:r>
              <a:rPr lang="en-US" dirty="0" smtClean="0"/>
              <a:t>on an application </a:t>
            </a:r>
            <a:r>
              <a:rPr lang="en-US" dirty="0"/>
              <a:t>doesn’t match the </a:t>
            </a:r>
            <a:r>
              <a:rPr lang="en-US" dirty="0" smtClean="0"/>
              <a:t>Marketplace data from </a:t>
            </a:r>
            <a:r>
              <a:rPr lang="en-US" dirty="0"/>
              <a:t>trusted </a:t>
            </a:r>
            <a:r>
              <a:rPr lang="en-US" dirty="0" smtClean="0"/>
              <a:t>sources</a:t>
            </a:r>
          </a:p>
          <a:p>
            <a:pPr lvl="1">
              <a:lnSpc>
                <a:spcPct val="120000"/>
              </a:lnSpc>
            </a:pPr>
            <a:r>
              <a:rPr lang="en-US" dirty="0" smtClean="0"/>
              <a:t>Sources include: Social Security Administration (SSA), Internal </a:t>
            </a:r>
            <a:r>
              <a:rPr lang="en-US" dirty="0"/>
              <a:t>Revenue Service (IRS</a:t>
            </a:r>
            <a:r>
              <a:rPr lang="en-US" dirty="0" smtClean="0"/>
              <a:t>), and Department of Homeland Security (DHS)</a:t>
            </a:r>
          </a:p>
          <a:p>
            <a:pPr>
              <a:lnSpc>
                <a:spcPct val="120000"/>
              </a:lnSpc>
            </a:pPr>
            <a:r>
              <a:rPr lang="en-US" dirty="0"/>
              <a:t>M</a:t>
            </a:r>
            <a:r>
              <a:rPr lang="en-US" dirty="0" smtClean="0"/>
              <a:t>ost </a:t>
            </a:r>
            <a:r>
              <a:rPr lang="en-US" dirty="0"/>
              <a:t>common types of data matching issues are related to income, citizenship, and </a:t>
            </a:r>
            <a:r>
              <a:rPr lang="en-US" dirty="0" smtClean="0"/>
              <a:t>immigration status information</a:t>
            </a:r>
          </a:p>
          <a:p>
            <a:pPr>
              <a:lnSpc>
                <a:spcPct val="120000"/>
              </a:lnSpc>
            </a:pPr>
            <a:r>
              <a:rPr lang="en-US" dirty="0" smtClean="0"/>
              <a:t>Consumers </a:t>
            </a:r>
            <a:r>
              <a:rPr lang="en-US" dirty="0"/>
              <a:t>can find out if they have a data matching issue </a:t>
            </a:r>
            <a:r>
              <a:rPr lang="en-US" dirty="0" smtClean="0"/>
              <a:t>on their Eligibility Results page and by </a:t>
            </a:r>
            <a:r>
              <a:rPr lang="en-US" dirty="0"/>
              <a:t>checking the eligibility </a:t>
            </a:r>
            <a:r>
              <a:rPr lang="en-US" dirty="0" smtClean="0"/>
              <a:t>notice </a:t>
            </a:r>
            <a:r>
              <a:rPr lang="en-US" dirty="0"/>
              <a:t>they receive from the Marketplace </a:t>
            </a:r>
            <a:r>
              <a:rPr lang="en-US" dirty="0" smtClean="0"/>
              <a:t>after they have submitted their application</a:t>
            </a:r>
          </a:p>
          <a:p>
            <a:pPr>
              <a:lnSpc>
                <a:spcPct val="120000"/>
              </a:lnSpc>
            </a:pPr>
            <a:r>
              <a:rPr lang="en-US" dirty="0" smtClean="0"/>
              <a:t>Consumers are encouraged </a:t>
            </a:r>
            <a:r>
              <a:rPr lang="en-US" dirty="0"/>
              <a:t>to read their eligibility notices carefully to make sure that they </a:t>
            </a:r>
            <a:r>
              <a:rPr lang="en-US" dirty="0" smtClean="0"/>
              <a:t>submit </a:t>
            </a:r>
          </a:p>
          <a:p>
            <a:pPr lvl="1">
              <a:lnSpc>
                <a:spcPct val="120000"/>
              </a:lnSpc>
            </a:pPr>
            <a:r>
              <a:rPr lang="en-US" dirty="0"/>
              <a:t>All information that is </a:t>
            </a:r>
            <a:r>
              <a:rPr lang="en-US" dirty="0" smtClean="0"/>
              <a:t>requested</a:t>
            </a:r>
            <a:endParaRPr lang="en-US" dirty="0"/>
          </a:p>
          <a:p>
            <a:pPr lvl="1">
              <a:lnSpc>
                <a:spcPct val="120000"/>
              </a:lnSpc>
            </a:pPr>
            <a:r>
              <a:rPr lang="en-US" dirty="0"/>
              <a:t>The </a:t>
            </a:r>
            <a:r>
              <a:rPr lang="en-US" dirty="0" smtClean="0"/>
              <a:t>correct document or combination of documents</a:t>
            </a:r>
            <a:r>
              <a:rPr lang="en-US" dirty="0"/>
              <a:t>, if applicable; and </a:t>
            </a:r>
          </a:p>
          <a:p>
            <a:pPr lvl="1">
              <a:lnSpc>
                <a:spcPct val="120000"/>
              </a:lnSpc>
            </a:pPr>
            <a:r>
              <a:rPr lang="en-US" dirty="0"/>
              <a:t>Information for the correct </a:t>
            </a:r>
            <a:r>
              <a:rPr lang="en-US" dirty="0" smtClean="0"/>
              <a:t>member(s) </a:t>
            </a:r>
            <a:r>
              <a:rPr lang="en-US" dirty="0"/>
              <a:t>of the </a:t>
            </a:r>
            <a:r>
              <a:rPr lang="en-US" dirty="0" smtClean="0"/>
              <a:t>household</a:t>
            </a:r>
            <a:endParaRPr lang="en-US" strike="sngStrike" dirty="0"/>
          </a:p>
          <a:p>
            <a:endParaRPr lang="en-US" dirty="0"/>
          </a:p>
          <a:p>
            <a:endParaRPr lang="en-US" dirty="0"/>
          </a:p>
        </p:txBody>
      </p:sp>
      <p:sp>
        <p:nvSpPr>
          <p:cNvPr id="3" name="Title 2"/>
          <p:cNvSpPr>
            <a:spLocks noGrp="1"/>
          </p:cNvSpPr>
          <p:nvPr>
            <p:ph type="title"/>
          </p:nvPr>
        </p:nvSpPr>
        <p:spPr/>
        <p:txBody>
          <a:bodyPr>
            <a:normAutofit fontScale="90000"/>
          </a:bodyPr>
          <a:lstStyle/>
          <a:p>
            <a:r>
              <a:rPr lang="en-US" dirty="0" smtClean="0"/>
              <a:t/>
            </a:r>
            <a:br>
              <a:rPr lang="en-US" dirty="0" smtClean="0"/>
            </a:br>
            <a:r>
              <a:rPr lang="en-US" sz="4000" dirty="0" smtClean="0"/>
              <a:t>Data </a:t>
            </a:r>
            <a:r>
              <a:rPr lang="en-US" sz="4000" dirty="0"/>
              <a:t>Matching Issues </a:t>
            </a:r>
            <a:br>
              <a:rPr lang="en-US" sz="4000" dirty="0"/>
            </a:br>
            <a:endParaRPr lang="en-US" sz="4000" dirty="0"/>
          </a:p>
        </p:txBody>
      </p:sp>
      <p:sp>
        <p:nvSpPr>
          <p:cNvPr id="6" name="Date Placeholder 5"/>
          <p:cNvSpPr>
            <a:spLocks noGrp="1"/>
          </p:cNvSpPr>
          <p:nvPr>
            <p:ph type="dt" sz="half" idx="10"/>
          </p:nvPr>
        </p:nvSpPr>
        <p:spPr/>
        <p:txBody>
          <a:bodyPr/>
          <a:lstStyle/>
          <a:p>
            <a:r>
              <a:rPr lang="en-US" smtClean="0"/>
              <a:t>October 2016</a:t>
            </a:r>
            <a:endParaRPr lang="en-US" dirty="0"/>
          </a:p>
        </p:txBody>
      </p:sp>
      <p:sp>
        <p:nvSpPr>
          <p:cNvPr id="4" name="Footer Placeholder 3"/>
          <p:cNvSpPr>
            <a:spLocks noGrp="1"/>
          </p:cNvSpPr>
          <p:nvPr>
            <p:ph type="ftr" sz="quarter" idx="11"/>
          </p:nvPr>
        </p:nvSpPr>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78C0CC3C-85F1-4D86-9B70-8D9F8B17F046}" type="slidenum">
              <a:rPr lang="en-US" smtClean="0"/>
              <a:pPr/>
              <a:t>36</a:t>
            </a:fld>
            <a:endParaRPr lang="en-US" dirty="0"/>
          </a:p>
        </p:txBody>
      </p:sp>
    </p:spTree>
    <p:extLst>
      <p:ext uri="{BB962C8B-B14F-4D97-AF65-F5344CB8AC3E}">
        <p14:creationId xmlns:p14="http://schemas.microsoft.com/office/powerpoint/2010/main" val="362278082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524000"/>
            <a:ext cx="8229600" cy="4525963"/>
          </a:xfrm>
        </p:spPr>
        <p:txBody>
          <a:bodyPr>
            <a:normAutofit fontScale="77500" lnSpcReduction="20000"/>
          </a:bodyPr>
          <a:lstStyle/>
          <a:p>
            <a:pPr>
              <a:lnSpc>
                <a:spcPct val="120000"/>
              </a:lnSpc>
              <a:spcBef>
                <a:spcPts val="600"/>
              </a:spcBef>
            </a:pPr>
            <a:r>
              <a:rPr lang="en-US" dirty="0"/>
              <a:t>Consumers who </a:t>
            </a:r>
            <a:r>
              <a:rPr lang="en-US" dirty="0" smtClean="0"/>
              <a:t>don’t </a:t>
            </a:r>
            <a:r>
              <a:rPr lang="en-US" dirty="0"/>
              <a:t>submit additional </a:t>
            </a:r>
            <a:r>
              <a:rPr lang="en-US" dirty="0" smtClean="0"/>
              <a:t>information about their specific data matching issue </a:t>
            </a:r>
            <a:r>
              <a:rPr lang="en-US" dirty="0"/>
              <a:t>risk </a:t>
            </a:r>
            <a:r>
              <a:rPr lang="en-US" dirty="0" smtClean="0"/>
              <a:t>adjustments to their financial help and/or eligibility for coverage </a:t>
            </a:r>
            <a:r>
              <a:rPr lang="en-US" dirty="0"/>
              <a:t>through the </a:t>
            </a:r>
            <a:r>
              <a:rPr lang="en-US" dirty="0" smtClean="0"/>
              <a:t>Marketplace  </a:t>
            </a:r>
          </a:p>
          <a:p>
            <a:pPr>
              <a:lnSpc>
                <a:spcPct val="120000"/>
              </a:lnSpc>
              <a:spcBef>
                <a:spcPts val="600"/>
              </a:spcBef>
            </a:pPr>
            <a:r>
              <a:rPr lang="en-US" dirty="0" smtClean="0"/>
              <a:t>Consumers with unresolved data matching issues will be mailed  reminder notices before their eligibility is adjusted</a:t>
            </a:r>
          </a:p>
          <a:p>
            <a:pPr>
              <a:lnSpc>
                <a:spcPct val="120000"/>
              </a:lnSpc>
              <a:spcBef>
                <a:spcPts val="600"/>
              </a:spcBef>
            </a:pPr>
            <a:r>
              <a:rPr lang="en-US" dirty="0" smtClean="0"/>
              <a:t>Each reminder notice </a:t>
            </a:r>
            <a:r>
              <a:rPr lang="en-US" dirty="0"/>
              <a:t>includes a list of acceptable documents and instructions for </a:t>
            </a:r>
            <a:r>
              <a:rPr lang="en-US" dirty="0" smtClean="0"/>
              <a:t>uploading or mailing documentation</a:t>
            </a:r>
          </a:p>
          <a:p>
            <a:pPr>
              <a:lnSpc>
                <a:spcPct val="120000"/>
              </a:lnSpc>
              <a:spcBef>
                <a:spcPts val="600"/>
              </a:spcBef>
            </a:pPr>
            <a:r>
              <a:rPr lang="en-US" dirty="0" smtClean="0"/>
              <a:t>Data </a:t>
            </a:r>
            <a:r>
              <a:rPr lang="en-US" dirty="0"/>
              <a:t>matching issues for potential Medicaid and CHIP individuals are resolved by the state Medicaid or CHIP agency</a:t>
            </a:r>
            <a:endParaRPr lang="en-US" dirty="0" smtClean="0"/>
          </a:p>
          <a:p>
            <a:pPr>
              <a:spcBef>
                <a:spcPts val="600"/>
              </a:spcBef>
            </a:pPr>
            <a:endParaRPr lang="en-US" dirty="0" smtClean="0"/>
          </a:p>
          <a:p>
            <a:endParaRPr lang="en-US" dirty="0"/>
          </a:p>
          <a:p>
            <a:endParaRPr lang="en-US" dirty="0"/>
          </a:p>
        </p:txBody>
      </p:sp>
      <p:sp>
        <p:nvSpPr>
          <p:cNvPr id="3" name="Title 2"/>
          <p:cNvSpPr>
            <a:spLocks noGrp="1"/>
          </p:cNvSpPr>
          <p:nvPr>
            <p:ph type="title"/>
          </p:nvPr>
        </p:nvSpPr>
        <p:spPr/>
        <p:txBody>
          <a:bodyPr>
            <a:normAutofit fontScale="90000"/>
          </a:bodyPr>
          <a:lstStyle/>
          <a:p>
            <a:r>
              <a:rPr lang="en-US" dirty="0" smtClean="0"/>
              <a:t/>
            </a:r>
            <a:br>
              <a:rPr lang="en-US" dirty="0" smtClean="0"/>
            </a:br>
            <a:r>
              <a:rPr lang="en-US" sz="4000" dirty="0" smtClean="0"/>
              <a:t>Data </a:t>
            </a:r>
            <a:r>
              <a:rPr lang="en-US" sz="4000" dirty="0"/>
              <a:t>Matching </a:t>
            </a:r>
            <a:r>
              <a:rPr lang="en-US" sz="4000" dirty="0" smtClean="0"/>
              <a:t>Issues Continued </a:t>
            </a:r>
            <a:r>
              <a:rPr lang="en-US" sz="4000" dirty="0"/>
              <a:t/>
            </a:r>
            <a:br>
              <a:rPr lang="en-US" sz="4000" dirty="0"/>
            </a:br>
            <a:endParaRPr lang="en-US" sz="4000" dirty="0"/>
          </a:p>
        </p:txBody>
      </p:sp>
      <p:sp>
        <p:nvSpPr>
          <p:cNvPr id="6" name="Date Placeholder 5"/>
          <p:cNvSpPr>
            <a:spLocks noGrp="1"/>
          </p:cNvSpPr>
          <p:nvPr>
            <p:ph type="dt" sz="half" idx="10"/>
          </p:nvPr>
        </p:nvSpPr>
        <p:spPr/>
        <p:txBody>
          <a:bodyPr/>
          <a:lstStyle/>
          <a:p>
            <a:r>
              <a:rPr lang="en-US" smtClean="0"/>
              <a:t>October 2016</a:t>
            </a:r>
            <a:endParaRPr lang="en-US" dirty="0"/>
          </a:p>
        </p:txBody>
      </p:sp>
      <p:sp>
        <p:nvSpPr>
          <p:cNvPr id="4" name="Footer Placeholder 3"/>
          <p:cNvSpPr>
            <a:spLocks noGrp="1"/>
          </p:cNvSpPr>
          <p:nvPr>
            <p:ph type="ftr" sz="quarter" idx="11"/>
          </p:nvPr>
        </p:nvSpPr>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78C0CC3C-85F1-4D86-9B70-8D9F8B17F046}" type="slidenum">
              <a:rPr lang="en-US" smtClean="0"/>
              <a:pPr/>
              <a:t>37</a:t>
            </a:fld>
            <a:endParaRPr lang="en-US" dirty="0"/>
          </a:p>
        </p:txBody>
      </p:sp>
    </p:spTree>
    <p:extLst>
      <p:ext uri="{BB962C8B-B14F-4D97-AF65-F5344CB8AC3E}">
        <p14:creationId xmlns:p14="http://schemas.microsoft.com/office/powerpoint/2010/main" val="369641689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276213"/>
            <a:ext cx="8229600" cy="4892675"/>
          </a:xfrm>
        </p:spPr>
        <p:txBody>
          <a:bodyPr>
            <a:noAutofit/>
          </a:bodyPr>
          <a:lstStyle/>
          <a:p>
            <a:pPr>
              <a:spcBef>
                <a:spcPts val="600"/>
              </a:spcBef>
              <a:buFont typeface="Wingdings" panose="05000000000000000000" pitchFamily="2" charset="2"/>
              <a:buChar char="§"/>
            </a:pPr>
            <a:r>
              <a:rPr lang="en-US" sz="2400" dirty="0" smtClean="0"/>
              <a:t>You must pay the first month’s premium directly to your insurance company by the insurer’s deadline</a:t>
            </a:r>
          </a:p>
          <a:p>
            <a:pPr>
              <a:spcBef>
                <a:spcPts val="600"/>
              </a:spcBef>
              <a:buFont typeface="Wingdings" panose="05000000000000000000" pitchFamily="2" charset="2"/>
              <a:buChar char="§"/>
            </a:pPr>
            <a:r>
              <a:rPr lang="en-US" sz="2400" dirty="0" smtClean="0"/>
              <a:t>You must pay the premium each month or you could lose coverage</a:t>
            </a:r>
          </a:p>
          <a:p>
            <a:pPr>
              <a:spcBef>
                <a:spcPts val="600"/>
              </a:spcBef>
              <a:buFont typeface="Wingdings" panose="05000000000000000000" pitchFamily="2" charset="2"/>
              <a:buChar char="§"/>
            </a:pPr>
            <a:r>
              <a:rPr lang="en-US" sz="2400" dirty="0" smtClean="0"/>
              <a:t>Issuers must accept at least these payment methods</a:t>
            </a:r>
          </a:p>
          <a:p>
            <a:pPr lvl="1">
              <a:spcBef>
                <a:spcPts val="600"/>
              </a:spcBef>
              <a:buFont typeface="Arial" panose="020B0604020202020204" pitchFamily="34" charset="0"/>
              <a:buChar char="•"/>
            </a:pPr>
            <a:r>
              <a:rPr lang="en-US" sz="2200" dirty="0" smtClean="0"/>
              <a:t>Paper check</a:t>
            </a:r>
          </a:p>
          <a:p>
            <a:pPr lvl="1">
              <a:spcBef>
                <a:spcPts val="600"/>
              </a:spcBef>
              <a:buFont typeface="Arial" panose="020B0604020202020204" pitchFamily="34" charset="0"/>
              <a:buChar char="•"/>
            </a:pPr>
            <a:r>
              <a:rPr lang="en-US" sz="2200" dirty="0" smtClean="0"/>
              <a:t>Cashier’s check</a:t>
            </a:r>
          </a:p>
          <a:p>
            <a:pPr lvl="1">
              <a:spcBef>
                <a:spcPts val="600"/>
              </a:spcBef>
              <a:buFont typeface="Arial" panose="020B0604020202020204" pitchFamily="34" charset="0"/>
              <a:buChar char="•"/>
            </a:pPr>
            <a:r>
              <a:rPr lang="en-US" sz="2200" dirty="0" smtClean="0"/>
              <a:t>Money order</a:t>
            </a:r>
          </a:p>
          <a:p>
            <a:pPr lvl="1">
              <a:spcBef>
                <a:spcPts val="600"/>
              </a:spcBef>
              <a:buFont typeface="Arial" panose="020B0604020202020204" pitchFamily="34" charset="0"/>
              <a:buChar char="•"/>
            </a:pPr>
            <a:r>
              <a:rPr lang="en-US" sz="2200" dirty="0" smtClean="0"/>
              <a:t>Electronic fund transfer (EFT)</a:t>
            </a:r>
          </a:p>
          <a:p>
            <a:pPr lvl="1">
              <a:spcBef>
                <a:spcPts val="600"/>
              </a:spcBef>
              <a:buFont typeface="Arial" panose="020B0604020202020204" pitchFamily="34" charset="0"/>
              <a:buChar char="•"/>
            </a:pPr>
            <a:r>
              <a:rPr lang="en-US" sz="2200" dirty="0" smtClean="0"/>
              <a:t>Pre-paid debit card</a:t>
            </a:r>
          </a:p>
          <a:p>
            <a:pPr>
              <a:spcBef>
                <a:spcPts val="600"/>
              </a:spcBef>
              <a:buFont typeface="Wingdings" panose="05000000000000000000" pitchFamily="2" charset="2"/>
              <a:buChar char="§"/>
            </a:pPr>
            <a:r>
              <a:rPr lang="en-US" sz="2400" dirty="0" smtClean="0"/>
              <a:t>Some issuers may also accept online, credit card, or debit card payments (check with the plan)</a:t>
            </a:r>
          </a:p>
        </p:txBody>
      </p:sp>
      <p:sp>
        <p:nvSpPr>
          <p:cNvPr id="3" name="Title 2"/>
          <p:cNvSpPr>
            <a:spLocks noGrp="1"/>
          </p:cNvSpPr>
          <p:nvPr>
            <p:ph type="title"/>
          </p:nvPr>
        </p:nvSpPr>
        <p:spPr/>
        <p:txBody>
          <a:bodyPr/>
          <a:lstStyle/>
          <a:p>
            <a:r>
              <a:rPr lang="en-US" sz="3600" dirty="0" smtClean="0"/>
              <a:t>Premium Payment</a:t>
            </a:r>
            <a:endParaRPr lang="en-US" sz="3600" dirty="0"/>
          </a:p>
        </p:txBody>
      </p:sp>
      <p:sp>
        <p:nvSpPr>
          <p:cNvPr id="4" name="Date Placeholder 3"/>
          <p:cNvSpPr>
            <a:spLocks noGrp="1"/>
          </p:cNvSpPr>
          <p:nvPr>
            <p:ph type="dt" sz="half" idx="10"/>
          </p:nvPr>
        </p:nvSpPr>
        <p:spPr/>
        <p:txBody>
          <a:bodyPr/>
          <a:lstStyle/>
          <a:p>
            <a:r>
              <a:rPr lang="en-US" smtClean="0">
                <a:solidFill>
                  <a:prstClr val="black"/>
                </a:solidFill>
              </a:rPr>
              <a:t>October 2016</a:t>
            </a:r>
            <a:endParaRPr lang="en-US" dirty="0">
              <a:solidFill>
                <a:prstClr val="black"/>
              </a:solidFill>
            </a:endParaRPr>
          </a:p>
        </p:txBody>
      </p:sp>
      <p:sp>
        <p:nvSpPr>
          <p:cNvPr id="5" name="Footer Placeholder 4"/>
          <p:cNvSpPr>
            <a:spLocks noGrp="1"/>
          </p:cNvSpPr>
          <p:nvPr>
            <p:ph type="ftr" sz="quarter" idx="11"/>
          </p:nvPr>
        </p:nvSpPr>
        <p:spPr/>
        <p:txBody>
          <a:bodyPr/>
          <a:lstStyle/>
          <a:p>
            <a:r>
              <a:rPr lang="en-US" smtClean="0">
                <a:solidFill>
                  <a:prstClr val="black"/>
                </a:solidFill>
              </a:rPr>
              <a:t>Marketplace for Immigrant Families</a:t>
            </a:r>
            <a:endParaRPr lang="en-US" dirty="0">
              <a:solidFill>
                <a:prstClr val="black"/>
              </a:solidFill>
            </a:endParaRPr>
          </a:p>
        </p:txBody>
      </p:sp>
      <p:sp>
        <p:nvSpPr>
          <p:cNvPr id="6" name="Slide Number Placeholder 5"/>
          <p:cNvSpPr>
            <a:spLocks noGrp="1"/>
          </p:cNvSpPr>
          <p:nvPr>
            <p:ph type="sldNum" sz="quarter" idx="12"/>
          </p:nvPr>
        </p:nvSpPr>
        <p:spPr/>
        <p:txBody>
          <a:bodyPr/>
          <a:lstStyle/>
          <a:p>
            <a:fld id="{78C0CC3C-85F1-4D86-9B70-8D9F8B17F046}" type="slidenum">
              <a:rPr lang="en-US" smtClean="0">
                <a:solidFill>
                  <a:prstClr val="black"/>
                </a:solidFill>
              </a:rPr>
              <a:pPr/>
              <a:t>38</a:t>
            </a:fld>
            <a:endParaRPr lang="en-US" dirty="0">
              <a:solidFill>
                <a:prstClr val="black"/>
              </a:solidFill>
            </a:endParaRPr>
          </a:p>
        </p:txBody>
      </p:sp>
    </p:spTree>
    <p:extLst>
      <p:ext uri="{BB962C8B-B14F-4D97-AF65-F5344CB8AC3E}">
        <p14:creationId xmlns:p14="http://schemas.microsoft.com/office/powerpoint/2010/main" val="297993602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lstStyle/>
          <a:p>
            <a:r>
              <a:rPr lang="en-US" sz="3600" dirty="0" smtClean="0"/>
              <a:t>Undocumented Immigrants</a:t>
            </a:r>
            <a:endParaRPr lang="en-US" sz="3600" dirty="0"/>
          </a:p>
        </p:txBody>
      </p:sp>
      <p:sp>
        <p:nvSpPr>
          <p:cNvPr id="2" name="Content Placeholder 1"/>
          <p:cNvSpPr>
            <a:spLocks noGrp="1"/>
          </p:cNvSpPr>
          <p:nvPr>
            <p:ph idx="1"/>
          </p:nvPr>
        </p:nvSpPr>
        <p:spPr>
          <a:xfrm>
            <a:off x="457200" y="1371600"/>
            <a:ext cx="8229600" cy="4525963"/>
          </a:xfrm>
        </p:spPr>
        <p:txBody>
          <a:bodyPr>
            <a:normAutofit fontScale="92500" lnSpcReduction="10000"/>
          </a:bodyPr>
          <a:lstStyle/>
          <a:p>
            <a:pPr>
              <a:buFont typeface="Wingdings" panose="05000000000000000000" pitchFamily="2" charset="2"/>
              <a:buChar char="§"/>
            </a:pPr>
            <a:r>
              <a:rPr lang="en-US" sz="2800" dirty="0" smtClean="0"/>
              <a:t>Aren’t </a:t>
            </a:r>
            <a:r>
              <a:rPr lang="en-US" sz="2800" dirty="0"/>
              <a:t>eligible for </a:t>
            </a:r>
            <a:r>
              <a:rPr lang="en-US" sz="2800" dirty="0" smtClean="0"/>
              <a:t>coverage through the Marketplace (including premium tax credits and cost-sharing reductions), or for most Medicaid or CHIP</a:t>
            </a:r>
          </a:p>
          <a:p>
            <a:pPr>
              <a:buFont typeface="Wingdings" panose="05000000000000000000" pitchFamily="2" charset="2"/>
              <a:buChar char="§"/>
            </a:pPr>
            <a:r>
              <a:rPr lang="en-US" sz="2800" dirty="0" smtClean="0"/>
              <a:t>May </a:t>
            </a:r>
            <a:r>
              <a:rPr lang="en-US" sz="2800" dirty="0"/>
              <a:t>continue to buy coverage on their own outside the Marketplace </a:t>
            </a:r>
            <a:endParaRPr lang="en-US" sz="2800" dirty="0" smtClean="0"/>
          </a:p>
          <a:p>
            <a:pPr>
              <a:buFont typeface="Wingdings" panose="05000000000000000000" pitchFamily="2" charset="2"/>
              <a:buChar char="§"/>
            </a:pPr>
            <a:r>
              <a:rPr lang="en-US" sz="2800" dirty="0" smtClean="0"/>
              <a:t>Can </a:t>
            </a:r>
            <a:r>
              <a:rPr lang="en-US" sz="2800" dirty="0"/>
              <a:t>get limited services for an emergency medical condition through </a:t>
            </a:r>
            <a:r>
              <a:rPr lang="en-US" sz="2800" dirty="0" smtClean="0"/>
              <a:t>Medicaid</a:t>
            </a:r>
          </a:p>
          <a:p>
            <a:pPr lvl="1">
              <a:buFont typeface="Arial" panose="020B0604020202020204" pitchFamily="34" charset="0"/>
              <a:buChar char="•"/>
            </a:pPr>
            <a:r>
              <a:rPr lang="en-US" sz="2400" dirty="0" smtClean="0"/>
              <a:t>If otherwise </a:t>
            </a:r>
            <a:r>
              <a:rPr lang="en-US" sz="2400" dirty="0"/>
              <a:t>eligible for Medicaid in the </a:t>
            </a:r>
            <a:r>
              <a:rPr lang="en-US" sz="2400" dirty="0" smtClean="0"/>
              <a:t>state</a:t>
            </a:r>
          </a:p>
          <a:p>
            <a:pPr>
              <a:buFont typeface="Wingdings" panose="05000000000000000000" pitchFamily="2" charset="2"/>
              <a:buChar char="§"/>
            </a:pPr>
            <a:r>
              <a:rPr lang="en-US" sz="2800" dirty="0" smtClean="0"/>
              <a:t>Are eligible for an exemption from the </a:t>
            </a:r>
            <a:r>
              <a:rPr lang="en-US" sz="2800" dirty="0"/>
              <a:t>individual shared responsibility </a:t>
            </a:r>
            <a:r>
              <a:rPr lang="en-US" sz="2800" dirty="0" smtClean="0"/>
              <a:t>requirement</a:t>
            </a:r>
          </a:p>
          <a:p>
            <a:pPr>
              <a:buFont typeface="Wingdings" panose="05000000000000000000" pitchFamily="2" charset="2"/>
              <a:buChar char="§"/>
            </a:pPr>
            <a:r>
              <a:rPr lang="en-US" sz="2800" dirty="0" smtClean="0"/>
              <a:t>May be eligible for other state or federal health programs</a:t>
            </a:r>
            <a:endParaRPr lang="en-US" sz="2800" dirty="0"/>
          </a:p>
          <a:p>
            <a:endParaRPr lang="en-US" dirty="0"/>
          </a:p>
        </p:txBody>
      </p:sp>
      <p:sp>
        <p:nvSpPr>
          <p:cNvPr id="10"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solidFill>
                  <a:prstClr val="black"/>
                </a:solidFill>
              </a:rPr>
              <a:t>October</a:t>
            </a: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4077897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Autofit/>
          </a:bodyPr>
          <a:lstStyle/>
          <a:p>
            <a:r>
              <a:rPr lang="en-US" dirty="0" smtClean="0"/>
              <a:t>Eligible Immigrants –</a:t>
            </a:r>
            <a:br>
              <a:rPr lang="en-US" dirty="0" smtClean="0"/>
            </a:br>
            <a:r>
              <a:rPr lang="en-US" dirty="0" smtClean="0"/>
              <a:t>“Lawfully Present”</a:t>
            </a:r>
            <a:endParaRPr lang="en-US" dirty="0"/>
          </a:p>
        </p:txBody>
      </p:sp>
      <p:sp>
        <p:nvSpPr>
          <p:cNvPr id="2" name="Content Placeholder 1"/>
          <p:cNvSpPr>
            <a:spLocks noGrp="1"/>
          </p:cNvSpPr>
          <p:nvPr>
            <p:ph idx="1"/>
          </p:nvPr>
        </p:nvSpPr>
        <p:spPr>
          <a:xfrm>
            <a:off x="228600" y="1161661"/>
            <a:ext cx="8542176" cy="4525963"/>
          </a:xfrm>
        </p:spPr>
        <p:txBody>
          <a:bodyPr>
            <a:normAutofit fontScale="92500" lnSpcReduction="10000"/>
          </a:bodyPr>
          <a:lstStyle/>
          <a:p>
            <a:pPr>
              <a:lnSpc>
                <a:spcPct val="110000"/>
              </a:lnSpc>
            </a:pPr>
            <a:r>
              <a:rPr lang="en-US" dirty="0" smtClean="0"/>
              <a:t>The </a:t>
            </a:r>
            <a:r>
              <a:rPr lang="en-US" dirty="0"/>
              <a:t>term “lawfully present” includes </a:t>
            </a:r>
            <a:r>
              <a:rPr lang="en-US" dirty="0" smtClean="0"/>
              <a:t>certain immigrants </a:t>
            </a:r>
            <a:r>
              <a:rPr lang="en-US" dirty="0"/>
              <a:t>who </a:t>
            </a:r>
            <a:r>
              <a:rPr lang="en-US" dirty="0" smtClean="0"/>
              <a:t>have</a:t>
            </a:r>
            <a:endParaRPr lang="en-US" dirty="0"/>
          </a:p>
          <a:p>
            <a:pPr lvl="1">
              <a:lnSpc>
                <a:spcPct val="110000"/>
              </a:lnSpc>
            </a:pPr>
            <a:r>
              <a:rPr lang="en-US" dirty="0"/>
              <a:t>“Qualified non-citizen” immigration status </a:t>
            </a:r>
            <a:endParaRPr lang="en-US" strike="sngStrike" dirty="0"/>
          </a:p>
          <a:p>
            <a:pPr lvl="1">
              <a:lnSpc>
                <a:spcPct val="110000"/>
              </a:lnSpc>
            </a:pPr>
            <a:r>
              <a:rPr lang="en-US" dirty="0"/>
              <a:t>Humanitarian statuses or circumstances (including Temporary Protected Status, Special Juvenile Status, asylum applicants, Convention Against Torture, victims of trafficking)</a:t>
            </a:r>
          </a:p>
          <a:p>
            <a:pPr lvl="1">
              <a:lnSpc>
                <a:spcPct val="110000"/>
              </a:lnSpc>
            </a:pPr>
            <a:r>
              <a:rPr lang="en-US" dirty="0"/>
              <a:t>Valid non-immigrant visas</a:t>
            </a:r>
          </a:p>
          <a:p>
            <a:pPr lvl="1">
              <a:lnSpc>
                <a:spcPct val="110000"/>
              </a:lnSpc>
            </a:pPr>
            <a:r>
              <a:rPr lang="en-US" dirty="0"/>
              <a:t>Legal status conferred by other laws </a:t>
            </a:r>
            <a:r>
              <a:rPr lang="en-US" dirty="0" smtClean="0"/>
              <a:t>(e.g. temporary </a:t>
            </a:r>
            <a:r>
              <a:rPr lang="en-US" dirty="0"/>
              <a:t>resident status, LIFE Act, Family Unity individuals)</a:t>
            </a:r>
          </a:p>
        </p:txBody>
      </p:sp>
      <p:sp>
        <p:nvSpPr>
          <p:cNvPr id="7" name="TextBox 6"/>
          <p:cNvSpPr txBox="1"/>
          <p:nvPr/>
        </p:nvSpPr>
        <p:spPr>
          <a:xfrm>
            <a:off x="0" y="5597856"/>
            <a:ext cx="9144000" cy="830997"/>
          </a:xfrm>
          <a:prstGeom prst="rect">
            <a:avLst/>
          </a:prstGeom>
          <a:solidFill>
            <a:schemeClr val="accent1">
              <a:lumMod val="75000"/>
            </a:schemeClr>
          </a:solidFill>
        </p:spPr>
        <p:txBody>
          <a:bodyPr wrap="square" rtlCol="0">
            <a:spAutoFit/>
          </a:bodyPr>
          <a:lstStyle/>
          <a:p>
            <a:pPr algn="ctr">
              <a:tabLst>
                <a:tab pos="8458200" algn="l"/>
                <a:tab pos="8801100" algn="l"/>
              </a:tabLst>
            </a:pPr>
            <a:r>
              <a:rPr lang="en-US" sz="2400" dirty="0">
                <a:solidFill>
                  <a:schemeClr val="bg1"/>
                </a:solidFill>
              </a:rPr>
              <a:t>Statuses that qualify as “lawfully present” are specified in </a:t>
            </a:r>
            <a:r>
              <a:rPr lang="en-US" sz="2400" dirty="0" smtClean="0">
                <a:solidFill>
                  <a:schemeClr val="bg1"/>
                </a:solidFill>
              </a:rPr>
              <a:t>45 </a:t>
            </a:r>
            <a:r>
              <a:rPr lang="en-US" sz="2400" dirty="0">
                <a:solidFill>
                  <a:schemeClr val="bg1"/>
                </a:solidFill>
              </a:rPr>
              <a:t>C.F.R. § </a:t>
            </a:r>
            <a:r>
              <a:rPr lang="en-US" sz="2400" dirty="0" smtClean="0">
                <a:solidFill>
                  <a:schemeClr val="bg1"/>
                </a:solidFill>
              </a:rPr>
              <a:t>152.2.</a:t>
            </a:r>
            <a:r>
              <a:rPr lang="en-US" sz="2200" dirty="0" smtClean="0">
                <a:solidFill>
                  <a:schemeClr val="bg1"/>
                </a:solidFill>
              </a:rPr>
              <a:t>	</a:t>
            </a:r>
            <a:endParaRPr lang="en-US" sz="2200" dirty="0">
              <a:solidFill>
                <a:schemeClr val="bg1"/>
              </a:solidFill>
            </a:endParaRPr>
          </a:p>
        </p:txBody>
      </p:sp>
      <p:sp>
        <p:nvSpPr>
          <p:cNvPr id="10"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solidFill>
                  <a:prstClr val="black"/>
                </a:solidFill>
              </a:rPr>
              <a:t>Octo</a:t>
            </a:r>
            <a:r>
              <a:rPr kumimoji="0" lang="en-US" sz="1200" b="0" i="0" u="none" strike="noStrike" kern="1200" cap="none" spc="0" normalizeH="0" baseline="0" noProof="0" dirty="0" err="1" smtClean="0">
                <a:ln>
                  <a:noFill/>
                </a:ln>
                <a:solidFill>
                  <a:prstClr val="black"/>
                </a:solidFill>
                <a:effectLst/>
                <a:uLnTx/>
                <a:uFillTx/>
                <a:latin typeface="Calibri" panose="020F0502020204030204" pitchFamily="34" charset="0"/>
                <a:ea typeface="+mn-ea"/>
              </a:rPr>
              <a:t>ber</a:t>
            </a: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151412029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1143000"/>
          </a:xfrm>
        </p:spPr>
        <p:txBody>
          <a:bodyPr>
            <a:normAutofit fontScale="90000"/>
          </a:bodyPr>
          <a:lstStyle/>
          <a:p>
            <a:r>
              <a:rPr lang="en-US" dirty="0" smtClean="0"/>
              <a:t/>
            </a:r>
            <a:br>
              <a:rPr lang="en-US" dirty="0" smtClean="0"/>
            </a:br>
            <a:r>
              <a:rPr lang="en-US" sz="4000" dirty="0" smtClean="0"/>
              <a:t>Additional Information </a:t>
            </a:r>
            <a:r>
              <a:rPr lang="en-US" sz="4000" dirty="0"/>
              <a:t>for </a:t>
            </a:r>
            <a:r>
              <a:rPr lang="en-US" sz="4000" dirty="0" smtClean="0"/>
              <a:t>Immigrant Families</a:t>
            </a:r>
            <a:r>
              <a:rPr lang="en-US" sz="4000" dirty="0"/>
              <a:t/>
            </a:r>
            <a:br>
              <a:rPr lang="en-US" sz="4000" dirty="0"/>
            </a:br>
            <a:endParaRPr lang="en-US" sz="4000" dirty="0"/>
          </a:p>
        </p:txBody>
      </p:sp>
      <p:sp>
        <p:nvSpPr>
          <p:cNvPr id="2" name="Content Placeholder 1"/>
          <p:cNvSpPr>
            <a:spLocks noGrp="1"/>
          </p:cNvSpPr>
          <p:nvPr>
            <p:ph idx="1"/>
          </p:nvPr>
        </p:nvSpPr>
        <p:spPr>
          <a:xfrm>
            <a:off x="457200" y="1371600"/>
            <a:ext cx="8229600" cy="4525963"/>
          </a:xfrm>
        </p:spPr>
        <p:txBody>
          <a:bodyPr>
            <a:normAutofit fontScale="70000" lnSpcReduction="20000"/>
          </a:bodyPr>
          <a:lstStyle/>
          <a:p>
            <a:pPr>
              <a:lnSpc>
                <a:spcPct val="120000"/>
              </a:lnSpc>
              <a:buFont typeface="Wingdings" panose="05000000000000000000" pitchFamily="2" charset="2"/>
              <a:buChar char="§"/>
            </a:pPr>
            <a:r>
              <a:rPr lang="en-US" sz="4100" dirty="0"/>
              <a:t>Federally-funded health </a:t>
            </a:r>
            <a:r>
              <a:rPr lang="en-US" sz="4100" dirty="0" smtClean="0"/>
              <a:t>centers are </a:t>
            </a:r>
            <a:r>
              <a:rPr lang="en-US" sz="4100" dirty="0"/>
              <a:t>required to provide primary health care services to all residents, including </a:t>
            </a:r>
            <a:r>
              <a:rPr lang="en-US" sz="4100" dirty="0" smtClean="0"/>
              <a:t>undocumented immigrants </a:t>
            </a:r>
          </a:p>
          <a:p>
            <a:pPr lvl="1">
              <a:lnSpc>
                <a:spcPct val="120000"/>
              </a:lnSpc>
              <a:buFont typeface="Wingdings" panose="05000000000000000000" pitchFamily="2" charset="2"/>
              <a:buChar char="§"/>
            </a:pPr>
            <a:r>
              <a:rPr lang="en-US" sz="3300" dirty="0" smtClean="0"/>
              <a:t>Find a Federally-funded health center in your community at</a:t>
            </a:r>
            <a:r>
              <a:rPr lang="en-US" sz="3300" dirty="0"/>
              <a:t>: </a:t>
            </a:r>
            <a:r>
              <a:rPr lang="en-US" sz="3300" dirty="0" smtClean="0">
                <a:hlinkClick r:id="rId3"/>
              </a:rPr>
              <a:t>findahealthcenter.hrsa.gov</a:t>
            </a:r>
            <a:r>
              <a:rPr lang="en-US" sz="3300" dirty="0">
                <a:hlinkClick r:id="rId3"/>
              </a:rPr>
              <a:t>/</a:t>
            </a:r>
            <a:endParaRPr lang="en-US" sz="3300" dirty="0"/>
          </a:p>
          <a:p>
            <a:pPr>
              <a:lnSpc>
                <a:spcPct val="120000"/>
              </a:lnSpc>
              <a:buFont typeface="Wingdings" panose="05000000000000000000" pitchFamily="2" charset="2"/>
              <a:buChar char="§"/>
            </a:pPr>
            <a:r>
              <a:rPr lang="en-US" sz="4100" dirty="0" smtClean="0"/>
              <a:t>States </a:t>
            </a:r>
            <a:r>
              <a:rPr lang="en-US" sz="4100" dirty="0"/>
              <a:t>may choose to provide insurance coverage to additional immigrant </a:t>
            </a:r>
            <a:r>
              <a:rPr lang="en-US" sz="4100" dirty="0" smtClean="0"/>
              <a:t>populations </a:t>
            </a:r>
          </a:p>
          <a:p>
            <a:pPr lvl="1">
              <a:lnSpc>
                <a:spcPct val="120000"/>
              </a:lnSpc>
              <a:buFont typeface="Arial" panose="020B0604020202020204" pitchFamily="34" charset="0"/>
              <a:buChar char="•"/>
            </a:pPr>
            <a:r>
              <a:rPr lang="en-US" sz="3700" dirty="0" smtClean="0"/>
              <a:t>For information </a:t>
            </a:r>
            <a:r>
              <a:rPr lang="en-US" sz="3700" dirty="0"/>
              <a:t>on each state’s Medicaid eligibility </a:t>
            </a:r>
            <a:r>
              <a:rPr lang="en-US" sz="3700" dirty="0" smtClean="0"/>
              <a:t>criteria visit </a:t>
            </a:r>
            <a:r>
              <a:rPr lang="en-US" sz="3700" dirty="0" smtClean="0">
                <a:hlinkClick r:id="rId4"/>
              </a:rPr>
              <a:t>Medicaid.gov/medicaid-chip-program-information/by-state/by-state.html</a:t>
            </a:r>
            <a:endParaRPr lang="en-US" sz="3700" dirty="0"/>
          </a:p>
          <a:p>
            <a:pPr lvl="1">
              <a:lnSpc>
                <a:spcPct val="120000"/>
              </a:lnSpc>
              <a:buFont typeface="Arial" panose="020B0604020202020204" pitchFamily="34" charset="0"/>
              <a:buChar char="•"/>
            </a:pPr>
            <a:endParaRPr lang="en-US" sz="2400" dirty="0"/>
          </a:p>
        </p:txBody>
      </p:sp>
      <p:sp>
        <p:nvSpPr>
          <p:cNvPr id="10"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295998227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2456" y="1444384"/>
            <a:ext cx="8229600" cy="4525963"/>
          </a:xfrm>
        </p:spPr>
        <p:txBody>
          <a:bodyPr>
            <a:normAutofit/>
          </a:bodyPr>
          <a:lstStyle/>
          <a:p>
            <a:r>
              <a:rPr lang="en-US" sz="3200" dirty="0" smtClean="0">
                <a:latin typeface="Calibri" pitchFamily="34" charset="0"/>
                <a:cs typeface="Calibri" pitchFamily="34" charset="0"/>
              </a:rPr>
              <a:t>Help is available </a:t>
            </a:r>
          </a:p>
          <a:p>
            <a:pPr lvl="1"/>
            <a:r>
              <a:rPr lang="en-US" sz="2800" dirty="0" smtClean="0">
                <a:latin typeface="Calibri" pitchFamily="34" charset="0"/>
                <a:cs typeface="Calibri" pitchFamily="34" charset="0"/>
              </a:rPr>
              <a:t>Marketplace Call Center</a:t>
            </a:r>
          </a:p>
          <a:p>
            <a:pPr lvl="1"/>
            <a:r>
              <a:rPr lang="en-US" sz="2800" dirty="0" smtClean="0"/>
              <a:t>Marketplace-approved </a:t>
            </a:r>
            <a:r>
              <a:rPr lang="en-US" sz="2800" dirty="0"/>
              <a:t>in-person help is </a:t>
            </a:r>
            <a:r>
              <a:rPr lang="en-US" sz="2800" dirty="0" smtClean="0"/>
              <a:t>available</a:t>
            </a:r>
          </a:p>
          <a:p>
            <a:pPr lvl="1"/>
            <a:r>
              <a:rPr lang="en-US" sz="2800" dirty="0" smtClean="0"/>
              <a:t>Language assistance is available through interpreters, Call Center support, and print and web resources</a:t>
            </a:r>
          </a:p>
        </p:txBody>
      </p:sp>
      <p:sp>
        <p:nvSpPr>
          <p:cNvPr id="2" name="Title 1"/>
          <p:cNvSpPr>
            <a:spLocks noGrp="1"/>
          </p:cNvSpPr>
          <p:nvPr>
            <p:ph type="title"/>
          </p:nvPr>
        </p:nvSpPr>
        <p:spPr/>
        <p:txBody>
          <a:bodyPr>
            <a:normAutofit/>
          </a:bodyPr>
          <a:lstStyle/>
          <a:p>
            <a:pPr algn="ctr"/>
            <a:r>
              <a:rPr lang="en-US" sz="3600" dirty="0" smtClean="0">
                <a:effectLst/>
                <a:latin typeface="Calibri" pitchFamily="34" charset="0"/>
                <a:cs typeface="Calibri" pitchFamily="34" charset="0"/>
              </a:rPr>
              <a:t>Help with Enrollment</a:t>
            </a:r>
            <a:endParaRPr lang="en-US" sz="3600" dirty="0">
              <a:effectLst/>
              <a:latin typeface="Calibri" pitchFamily="34" charset="0"/>
              <a:cs typeface="Calibri" pitchFamily="34" charset="0"/>
            </a:endParaRPr>
          </a:p>
        </p:txBody>
      </p:sp>
      <p:sp>
        <p:nvSpPr>
          <p:cNvPr id="4" name="Date Placeholder 3"/>
          <p:cNvSpPr>
            <a:spLocks noGrp="1"/>
          </p:cNvSpPr>
          <p:nvPr>
            <p:ph type="dt" sz="half" idx="10"/>
          </p:nvPr>
        </p:nvSpPr>
        <p:spPr/>
        <p:txBody>
          <a:bodyPr/>
          <a:lstStyle/>
          <a:p>
            <a:r>
              <a:rPr lang="en-US" smtClean="0"/>
              <a:t>October 2016</a:t>
            </a:r>
            <a:endParaRPr lang="en-US" dirty="0"/>
          </a:p>
        </p:txBody>
      </p:sp>
      <p:sp>
        <p:nvSpPr>
          <p:cNvPr id="5" name="Footer Placeholder 4"/>
          <p:cNvSpPr>
            <a:spLocks noGrp="1"/>
          </p:cNvSpPr>
          <p:nvPr>
            <p:ph type="ftr" sz="quarter" idx="11"/>
          </p:nvPr>
        </p:nvSpPr>
        <p:spPr/>
        <p:txBody>
          <a:bodyPr/>
          <a:lstStyle/>
          <a:p>
            <a:r>
              <a:rPr lang="en-US" smtClean="0"/>
              <a:t>Marketplace for Immigrant Families</a:t>
            </a:r>
            <a:endParaRPr lang="en-US" dirty="0"/>
          </a:p>
        </p:txBody>
      </p:sp>
      <p:sp>
        <p:nvSpPr>
          <p:cNvPr id="6" name="Slide Number Placeholder 5"/>
          <p:cNvSpPr>
            <a:spLocks noGrp="1"/>
          </p:cNvSpPr>
          <p:nvPr>
            <p:ph type="sldNum" sz="quarter" idx="12"/>
          </p:nvPr>
        </p:nvSpPr>
        <p:spPr/>
        <p:txBody>
          <a:bodyPr/>
          <a:lstStyle/>
          <a:p>
            <a:fld id="{78C0CC3C-85F1-4D86-9B70-8D9F8B17F046}" type="slidenum">
              <a:rPr lang="en-US" smtClean="0"/>
              <a:pPr/>
              <a:t>41</a:t>
            </a:fld>
            <a:endParaRPr lang="en-US" dirty="0"/>
          </a:p>
        </p:txBody>
      </p:sp>
    </p:spTree>
    <p:extLst>
      <p:ext uri="{BB962C8B-B14F-4D97-AF65-F5344CB8AC3E}">
        <p14:creationId xmlns:p14="http://schemas.microsoft.com/office/powerpoint/2010/main" val="174678217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Marketplace Call Center</a:t>
            </a:r>
            <a:endParaRPr lang="en-US" sz="4000" dirty="0"/>
          </a:p>
        </p:txBody>
      </p:sp>
      <p:sp>
        <p:nvSpPr>
          <p:cNvPr id="2" name="Content Placeholder 1"/>
          <p:cNvSpPr>
            <a:spLocks noGrp="1"/>
          </p:cNvSpPr>
          <p:nvPr>
            <p:ph idx="1"/>
          </p:nvPr>
        </p:nvSpPr>
        <p:spPr>
          <a:xfrm>
            <a:off x="457200" y="1371600"/>
            <a:ext cx="8229600" cy="4525963"/>
          </a:xfrm>
        </p:spPr>
        <p:txBody>
          <a:bodyPr>
            <a:normAutofit fontScale="92500" lnSpcReduction="10000"/>
          </a:bodyPr>
          <a:lstStyle/>
          <a:p>
            <a:pPr>
              <a:spcBef>
                <a:spcPts val="600"/>
              </a:spcBef>
            </a:pPr>
            <a:r>
              <a:rPr lang="en-US" sz="3200" dirty="0" smtClean="0"/>
              <a:t>Serves consumers in Federally-facilitated</a:t>
            </a:r>
          </a:p>
          <a:p>
            <a:pPr marL="0" indent="0">
              <a:spcBef>
                <a:spcPts val="600"/>
              </a:spcBef>
              <a:buNone/>
            </a:pPr>
            <a:r>
              <a:rPr lang="en-US" sz="3200" dirty="0" smtClean="0"/>
              <a:t>    and State-Partnership Marketplaces</a:t>
            </a:r>
          </a:p>
          <a:p>
            <a:pPr lvl="1">
              <a:spcBef>
                <a:spcPts val="600"/>
              </a:spcBef>
            </a:pPr>
            <a:r>
              <a:rPr lang="en-US" sz="2800" dirty="0" smtClean="0"/>
              <a:t>1-800-318-2596 (TTY 1-855-889-4325)</a:t>
            </a:r>
          </a:p>
          <a:p>
            <a:pPr marL="303213">
              <a:spcBef>
                <a:spcPts val="600"/>
              </a:spcBef>
            </a:pPr>
            <a:r>
              <a:rPr lang="en-US" sz="3200" spc="-20" dirty="0" smtClean="0"/>
              <a:t>Customer service representatives available 24/7</a:t>
            </a:r>
          </a:p>
          <a:p>
            <a:pPr marL="303213">
              <a:spcBef>
                <a:spcPts val="600"/>
              </a:spcBef>
            </a:pPr>
            <a:r>
              <a:rPr lang="en-US" sz="3200" dirty="0" smtClean="0"/>
              <a:t>Help with eligibility, enrollment, and referrals</a:t>
            </a:r>
          </a:p>
          <a:p>
            <a:pPr marL="303213">
              <a:spcBef>
                <a:spcPts val="600"/>
              </a:spcBef>
            </a:pPr>
            <a:r>
              <a:rPr lang="en-US" sz="3200" dirty="0" smtClean="0"/>
              <a:t>Help in English </a:t>
            </a:r>
            <a:r>
              <a:rPr lang="en-US" sz="3200" dirty="0"/>
              <a:t>and </a:t>
            </a:r>
            <a:r>
              <a:rPr lang="en-US" sz="3200" dirty="0" smtClean="0"/>
              <a:t>Spanish</a:t>
            </a:r>
          </a:p>
          <a:p>
            <a:pPr lvl="1" indent="-346075">
              <a:spcBef>
                <a:spcPts val="600"/>
              </a:spcBef>
            </a:pPr>
            <a:r>
              <a:rPr lang="en-US" sz="2800" dirty="0" smtClean="0"/>
              <a:t>Oral interpretation for over 150 languages</a:t>
            </a:r>
          </a:p>
          <a:p>
            <a:pPr indent="-346075">
              <a:spcBef>
                <a:spcPts val="600"/>
              </a:spcBef>
            </a:pPr>
            <a:r>
              <a:rPr lang="en-US" sz="3200" dirty="0" smtClean="0"/>
              <a:t>State-based Marketplaces have their own call centers </a:t>
            </a:r>
            <a:endParaRPr lang="en-US" sz="3200" dirty="0"/>
          </a:p>
        </p:txBody>
      </p:sp>
      <p:pic>
        <p:nvPicPr>
          <p:cNvPr id="7" name="Picture 2" descr="Photo of a customer service representative with a head set" title="photo of woman"/>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3517"/>
          <a:stretch/>
        </p:blipFill>
        <p:spPr bwMode="auto">
          <a:xfrm>
            <a:off x="7924800" y="1295400"/>
            <a:ext cx="1027938" cy="1525385"/>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p:cNvSpPr>
            <a:spLocks noGrp="1"/>
          </p:cNvSpPr>
          <p:nvPr>
            <p:ph type="dt" sz="half" idx="10"/>
          </p:nvPr>
        </p:nvSpPr>
        <p:spPr/>
        <p:txBody>
          <a:bodyPr/>
          <a:lstStyle/>
          <a:p>
            <a:r>
              <a:rPr lang="en-US" smtClean="0"/>
              <a:t>October 2016</a:t>
            </a:r>
            <a:endParaRPr lang="en-US" dirty="0"/>
          </a:p>
        </p:txBody>
      </p:sp>
      <p:sp>
        <p:nvSpPr>
          <p:cNvPr id="4" name="Footer Placeholder 3"/>
          <p:cNvSpPr>
            <a:spLocks noGrp="1"/>
          </p:cNvSpPr>
          <p:nvPr>
            <p:ph type="ftr" sz="quarter" idx="11"/>
          </p:nvPr>
        </p:nvSpPr>
        <p:spPr/>
        <p:txBody>
          <a:bodyPr/>
          <a:lstStyle/>
          <a:p>
            <a:r>
              <a:rPr lang="en-US" smtClean="0"/>
              <a:t>Marketplace for Immigrant Families</a:t>
            </a:r>
            <a:endParaRPr lang="en-US" dirty="0"/>
          </a:p>
        </p:txBody>
      </p:sp>
      <p:sp>
        <p:nvSpPr>
          <p:cNvPr id="6" name="Slide Number Placeholder 5"/>
          <p:cNvSpPr>
            <a:spLocks noGrp="1"/>
          </p:cNvSpPr>
          <p:nvPr>
            <p:ph type="sldNum" sz="quarter" idx="12"/>
          </p:nvPr>
        </p:nvSpPr>
        <p:spPr/>
        <p:txBody>
          <a:bodyPr/>
          <a:lstStyle/>
          <a:p>
            <a:fld id="{78C0CC3C-85F1-4D86-9B70-8D9F8B17F046}" type="slidenum">
              <a:rPr lang="en-US" smtClean="0"/>
              <a:pPr/>
              <a:t>42</a:t>
            </a:fld>
            <a:endParaRPr lang="en-US" dirty="0"/>
          </a:p>
        </p:txBody>
      </p:sp>
    </p:spTree>
    <p:extLst>
      <p:ext uri="{BB962C8B-B14F-4D97-AF65-F5344CB8AC3E}">
        <p14:creationId xmlns:p14="http://schemas.microsoft.com/office/powerpoint/2010/main" val="158922020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dirty="0" smtClean="0">
                <a:effectLst/>
                <a:latin typeface="Calibri" pitchFamily="34" charset="0"/>
                <a:cs typeface="Calibri" pitchFamily="34" charset="0"/>
              </a:rPr>
              <a:t>In-Person Assistance</a:t>
            </a:r>
            <a:endParaRPr lang="en-US" sz="3600" dirty="0">
              <a:effectLst/>
              <a:latin typeface="Calibri" pitchFamily="34" charset="0"/>
              <a:cs typeface="Calibri" pitchFamily="34" charset="0"/>
            </a:endParaRPr>
          </a:p>
        </p:txBody>
      </p:sp>
      <p:sp>
        <p:nvSpPr>
          <p:cNvPr id="3" name="Content Placeholder 2"/>
          <p:cNvSpPr>
            <a:spLocks noGrp="1"/>
          </p:cNvSpPr>
          <p:nvPr>
            <p:ph idx="1"/>
          </p:nvPr>
        </p:nvSpPr>
        <p:spPr>
          <a:xfrm>
            <a:off x="457200" y="1245360"/>
            <a:ext cx="8229600" cy="4525963"/>
          </a:xfrm>
        </p:spPr>
        <p:txBody>
          <a:bodyPr>
            <a:normAutofit fontScale="92500" lnSpcReduction="10000"/>
          </a:bodyPr>
          <a:lstStyle/>
          <a:p>
            <a:r>
              <a:rPr lang="en-US" sz="3200" dirty="0" smtClean="0">
                <a:latin typeface="Calibri" pitchFamily="34" charset="0"/>
                <a:cs typeface="Calibri" pitchFamily="34" charset="0"/>
              </a:rPr>
              <a:t>Marketplace-approved in-person help is available </a:t>
            </a:r>
          </a:p>
          <a:p>
            <a:pPr lvl="1"/>
            <a:r>
              <a:rPr lang="en-US" sz="2800" dirty="0" smtClean="0">
                <a:latin typeface="Calibri" pitchFamily="34" charset="0"/>
                <a:cs typeface="Calibri" pitchFamily="34" charset="0"/>
              </a:rPr>
              <a:t>Navigators </a:t>
            </a:r>
          </a:p>
          <a:p>
            <a:pPr lvl="1"/>
            <a:r>
              <a:rPr lang="en-US" sz="2800" dirty="0" smtClean="0">
                <a:latin typeface="Calibri" pitchFamily="34" charset="0"/>
                <a:cs typeface="Calibri" pitchFamily="34" charset="0"/>
              </a:rPr>
              <a:t>Non-Navigator assistance personnel</a:t>
            </a:r>
          </a:p>
          <a:p>
            <a:pPr lvl="1"/>
            <a:r>
              <a:rPr lang="en-US" sz="2800" dirty="0" smtClean="0">
                <a:latin typeface="Calibri" pitchFamily="34" charset="0"/>
                <a:cs typeface="Calibri" pitchFamily="34" charset="0"/>
              </a:rPr>
              <a:t>Certified application counselors</a:t>
            </a:r>
          </a:p>
          <a:p>
            <a:pPr lvl="1"/>
            <a:r>
              <a:rPr lang="en-US" sz="2800" dirty="0" smtClean="0">
                <a:latin typeface="Calibri" pitchFamily="34" charset="0"/>
                <a:cs typeface="Calibri" pitchFamily="34" charset="0"/>
              </a:rPr>
              <a:t>Enrollment assistance contractors</a:t>
            </a:r>
          </a:p>
          <a:p>
            <a:pPr marL="636588" lvl="1" indent="-293688"/>
            <a:r>
              <a:rPr lang="en-US" sz="2800" dirty="0" smtClean="0">
                <a:latin typeface="Calibri" pitchFamily="34" charset="0"/>
                <a:cs typeface="Calibri" pitchFamily="34" charset="0"/>
              </a:rPr>
              <a:t>Agents and brokers registered with the Marketplace</a:t>
            </a:r>
          </a:p>
          <a:p>
            <a:pPr marL="417513"/>
            <a:r>
              <a:rPr lang="en-US" sz="3200" dirty="0" smtClean="0">
                <a:latin typeface="Calibri" pitchFamily="34" charset="0"/>
                <a:cs typeface="Calibri" pitchFamily="34" charset="0"/>
              </a:rPr>
              <a:t>To find help in your area, go to Localhelp.HealthCare.gov</a:t>
            </a:r>
          </a:p>
          <a:p>
            <a:pPr marL="703263" lvl="1"/>
            <a:r>
              <a:rPr lang="en-US" sz="2800" dirty="0" smtClean="0"/>
              <a:t>Check State-based Marketplace (SBM) websites for help in an SBM</a:t>
            </a:r>
            <a:endParaRPr lang="en-US" sz="2800" dirty="0" smtClean="0">
              <a:latin typeface="Calibri" pitchFamily="34" charset="0"/>
              <a:cs typeface="Calibri" pitchFamily="34" charset="0"/>
            </a:endParaRPr>
          </a:p>
          <a:p>
            <a:pPr marL="703263" lvl="1"/>
            <a:endParaRPr lang="en-US" sz="2800" dirty="0" smtClean="0">
              <a:latin typeface="Calibri" pitchFamily="34" charset="0"/>
              <a:cs typeface="Calibri" pitchFamily="34" charset="0"/>
            </a:endParaRPr>
          </a:p>
          <a:p>
            <a:pPr marL="703263" lvl="1"/>
            <a:endParaRPr lang="en-US" sz="2800" dirty="0" smtClean="0">
              <a:latin typeface="Calibri" pitchFamily="34" charset="0"/>
              <a:cs typeface="Calibri" pitchFamily="34" charset="0"/>
            </a:endParaRPr>
          </a:p>
        </p:txBody>
      </p:sp>
      <p:pic>
        <p:nvPicPr>
          <p:cNvPr id="1026" name="Picture 2" descr="Photo of person assisting another person" title="Photo of person assisting another person"/>
          <p:cNvPicPr>
            <a:picLocks noChangeAspect="1" noChangeArrowheads="1"/>
          </p:cNvPicPr>
          <p:nvPr/>
        </p:nvPicPr>
        <p:blipFill rotWithShape="1">
          <a:blip r:embed="rId3">
            <a:extLst>
              <a:ext uri="{28A0092B-C50C-407E-A947-70E740481C1C}">
                <a14:useLocalDpi xmlns:a14="http://schemas.microsoft.com/office/drawing/2010/main" val="0"/>
              </a:ext>
            </a:extLst>
          </a:blip>
          <a:srcRect l="15179" t="3647" r="33556" b="15090"/>
          <a:stretch/>
        </p:blipFill>
        <p:spPr bwMode="auto">
          <a:xfrm>
            <a:off x="7162799" y="1905000"/>
            <a:ext cx="1342343" cy="142137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1021" y="5589203"/>
            <a:ext cx="9144000" cy="830997"/>
          </a:xfrm>
          <a:prstGeom prst="rect">
            <a:avLst/>
          </a:prstGeom>
          <a:solidFill>
            <a:schemeClr val="accent5">
              <a:lumMod val="75000"/>
            </a:schemeClr>
          </a:solidFill>
        </p:spPr>
        <p:txBody>
          <a:bodyPr wrap="square" rtlCol="0">
            <a:spAutoFit/>
          </a:bodyPr>
          <a:lstStyle/>
          <a:p>
            <a:pPr algn="ctr"/>
            <a:r>
              <a:rPr lang="en-US" sz="2400" b="1" dirty="0">
                <a:solidFill>
                  <a:schemeClr val="bg1"/>
                </a:solidFill>
              </a:rPr>
              <a:t>Visit Marketplace.cms.gov for </a:t>
            </a:r>
            <a:r>
              <a:rPr lang="en-US" sz="2400" b="1" dirty="0" smtClean="0">
                <a:solidFill>
                  <a:schemeClr val="bg1"/>
                </a:solidFill>
              </a:rPr>
              <a:t>information on your organization becoming a Champion for Coverage</a:t>
            </a:r>
            <a:endParaRPr lang="en-US" sz="2400" b="1" dirty="0">
              <a:solidFill>
                <a:schemeClr val="bg1"/>
              </a:solidFill>
            </a:endParaRPr>
          </a:p>
        </p:txBody>
      </p:sp>
      <p:sp>
        <p:nvSpPr>
          <p:cNvPr id="5" name="Date Placeholder 4"/>
          <p:cNvSpPr>
            <a:spLocks noGrp="1"/>
          </p:cNvSpPr>
          <p:nvPr>
            <p:ph type="dt" sz="half" idx="10"/>
          </p:nvPr>
        </p:nvSpPr>
        <p:spPr/>
        <p:txBody>
          <a:bodyPr/>
          <a:lstStyle/>
          <a:p>
            <a:r>
              <a:rPr lang="en-US" smtClean="0"/>
              <a:t>October 2016</a:t>
            </a:r>
            <a:endParaRPr lang="en-US" dirty="0"/>
          </a:p>
        </p:txBody>
      </p:sp>
      <p:sp>
        <p:nvSpPr>
          <p:cNvPr id="4" name="Footer Placeholder 3"/>
          <p:cNvSpPr>
            <a:spLocks noGrp="1"/>
          </p:cNvSpPr>
          <p:nvPr>
            <p:ph type="ftr" sz="quarter" idx="11"/>
          </p:nvPr>
        </p:nvSpPr>
        <p:spPr/>
        <p:txBody>
          <a:bodyPr/>
          <a:lstStyle/>
          <a:p>
            <a:r>
              <a:rPr lang="en-US" smtClean="0"/>
              <a:t>Marketplace for Immigrant Families</a:t>
            </a:r>
            <a:endParaRPr lang="en-US" dirty="0"/>
          </a:p>
        </p:txBody>
      </p:sp>
      <p:sp>
        <p:nvSpPr>
          <p:cNvPr id="6" name="Slide Number Placeholder 5"/>
          <p:cNvSpPr>
            <a:spLocks noGrp="1"/>
          </p:cNvSpPr>
          <p:nvPr>
            <p:ph type="sldNum" sz="quarter" idx="12"/>
          </p:nvPr>
        </p:nvSpPr>
        <p:spPr/>
        <p:txBody>
          <a:bodyPr/>
          <a:lstStyle/>
          <a:p>
            <a:fld id="{78C0CC3C-85F1-4D86-9B70-8D9F8B17F046}" type="slidenum">
              <a:rPr lang="en-US" smtClean="0"/>
              <a:pPr/>
              <a:t>43</a:t>
            </a:fld>
            <a:endParaRPr lang="en-US" dirty="0"/>
          </a:p>
        </p:txBody>
      </p:sp>
    </p:spTree>
    <p:extLst>
      <p:ext uri="{BB962C8B-B14F-4D97-AF65-F5344CB8AC3E}">
        <p14:creationId xmlns:p14="http://schemas.microsoft.com/office/powerpoint/2010/main" val="49828038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1143000"/>
          </a:xfrm>
        </p:spPr>
        <p:txBody>
          <a:bodyPr>
            <a:noAutofit/>
          </a:bodyPr>
          <a:lstStyle/>
          <a:p>
            <a:r>
              <a:rPr lang="en-US" dirty="0"/>
              <a:t>Getting Help in a Language Other than English</a:t>
            </a:r>
          </a:p>
        </p:txBody>
      </p:sp>
      <p:sp>
        <p:nvSpPr>
          <p:cNvPr id="2" name="Content Placeholder 1"/>
          <p:cNvSpPr>
            <a:spLocks noGrp="1"/>
          </p:cNvSpPr>
          <p:nvPr>
            <p:ph idx="1"/>
          </p:nvPr>
        </p:nvSpPr>
        <p:spPr>
          <a:xfrm>
            <a:off x="457200" y="1248229"/>
            <a:ext cx="8229600" cy="3048000"/>
          </a:xfrm>
        </p:spPr>
        <p:txBody>
          <a:bodyPr>
            <a:normAutofit fontScale="92500"/>
          </a:bodyPr>
          <a:lstStyle/>
          <a:p>
            <a:pPr lvl="1"/>
            <a:r>
              <a:rPr lang="en-US" sz="2600" dirty="0" smtClean="0"/>
              <a:t>CMS </a:t>
            </a:r>
            <a:r>
              <a:rPr lang="en-US" sz="2600" dirty="0"/>
              <a:t>Product No. </a:t>
            </a:r>
            <a:r>
              <a:rPr lang="en-US" sz="2600" dirty="0" smtClean="0"/>
              <a:t>11658 is translated into these languages</a:t>
            </a:r>
            <a:endParaRPr lang="en-US" sz="2600" dirty="0"/>
          </a:p>
          <a:p>
            <a:pPr marL="1143000" lvl="3" indent="-388938">
              <a:buSzPct val="50000"/>
              <a:buFont typeface="Wingdings" panose="05000000000000000000" pitchFamily="2" charset="2"/>
              <a:buChar char="q"/>
            </a:pPr>
            <a:r>
              <a:rPr lang="en-US" sz="2200" dirty="0" smtClean="0"/>
              <a:t>Amharic</a:t>
            </a:r>
            <a:r>
              <a:rPr lang="en-US" sz="2200" dirty="0"/>
              <a:t>, Arabic, </a:t>
            </a:r>
            <a:r>
              <a:rPr lang="en-US" sz="2200" dirty="0" smtClean="0"/>
              <a:t>Chinese</a:t>
            </a:r>
            <a:r>
              <a:rPr lang="en-US" sz="2200" dirty="0"/>
              <a:t>, French, French Creole, German, Gujarati, Hindi, </a:t>
            </a:r>
            <a:r>
              <a:rPr lang="en-US" sz="2200" dirty="0" smtClean="0"/>
              <a:t>Hmong, Italian, Japanese, Korean</a:t>
            </a:r>
            <a:r>
              <a:rPr lang="en-US" sz="2200" dirty="0"/>
              <a:t>, </a:t>
            </a:r>
            <a:r>
              <a:rPr lang="en-US" sz="2200" dirty="0" smtClean="0"/>
              <a:t>Lao, Pennsylvania Dutch, Persian, Polish, Portuguese, </a:t>
            </a:r>
            <a:r>
              <a:rPr lang="en-US" sz="2200" dirty="0"/>
              <a:t>Russian, </a:t>
            </a:r>
            <a:r>
              <a:rPr lang="en-US" sz="2200" dirty="0" smtClean="0"/>
              <a:t>Serbo-Croatian, Spanish</a:t>
            </a:r>
            <a:r>
              <a:rPr lang="en-US" sz="2200" dirty="0"/>
              <a:t>, Tagalog</a:t>
            </a:r>
            <a:r>
              <a:rPr lang="en-US" sz="2200" dirty="0" smtClean="0"/>
              <a:t>, </a:t>
            </a:r>
            <a:r>
              <a:rPr lang="en-US" sz="2200" dirty="0"/>
              <a:t>Urdu, and Vietnamese </a:t>
            </a:r>
            <a:r>
              <a:rPr lang="en-US" sz="2200" dirty="0" smtClean="0"/>
              <a:t> </a:t>
            </a:r>
          </a:p>
          <a:p>
            <a:pPr lvl="1"/>
            <a:r>
              <a:rPr lang="en-US" sz="2400" dirty="0" smtClean="0"/>
              <a:t>Available at </a:t>
            </a:r>
            <a:r>
              <a:rPr lang="en-US" sz="2400" dirty="0" smtClean="0">
                <a:solidFill>
                  <a:prstClr val="black"/>
                </a:solidFill>
                <a:latin typeface="Calibri" pitchFamily="34" charset="0"/>
                <a:hlinkClick r:id="rId3"/>
              </a:rPr>
              <a:t>Marketplace.cms.gov/outreach-and-education/getting-help-in-a-language-other-than-english.pdf</a:t>
            </a:r>
            <a:r>
              <a:rPr lang="en-US" sz="2400" dirty="0" smtClean="0">
                <a:solidFill>
                  <a:prstClr val="black"/>
                </a:solidFill>
                <a:latin typeface="Calibri" pitchFamily="34" charset="0"/>
              </a:rPr>
              <a:t> </a:t>
            </a:r>
            <a:endParaRPr lang="en-US" sz="2400" dirty="0"/>
          </a:p>
        </p:txBody>
      </p:sp>
      <p:pic>
        <p:nvPicPr>
          <p:cNvPr id="4" name="Picture 3" descr="This screenshot shows the document, Getting Help in a Language Other than English. The document translates how someone who speaks one of the listed languages would get help with the Health Insurance Marketplace." title="Sample of CMS Product No. 11658"/>
          <p:cNvPicPr>
            <a:picLocks noChangeAspect="1"/>
          </p:cNvPicPr>
          <p:nvPr/>
        </p:nvPicPr>
        <p:blipFill>
          <a:blip r:embed="rId4"/>
          <a:stretch>
            <a:fillRect/>
          </a:stretch>
        </p:blipFill>
        <p:spPr>
          <a:xfrm>
            <a:off x="759225" y="3892625"/>
            <a:ext cx="7625550" cy="2362200"/>
          </a:xfrm>
          <a:prstGeom prst="rect">
            <a:avLst/>
          </a:prstGeom>
          <a:ln>
            <a:solidFill>
              <a:schemeClr val="accent1"/>
            </a:solidFill>
          </a:ln>
        </p:spPr>
      </p:pic>
      <p:sp>
        <p:nvSpPr>
          <p:cNvPr id="10"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a:t>
            </a:r>
            <a:r>
              <a:rPr kumimoji="0" lang="en-US" sz="1200" b="0" i="0" u="none" strike="noStrike" kern="1200" cap="none" spc="0" normalizeH="0" noProof="0" dirty="0" smtClean="0">
                <a:ln>
                  <a:noFill/>
                </a:ln>
                <a:solidFill>
                  <a:prstClr val="black"/>
                </a:solidFill>
                <a:effectLst/>
                <a:uLnTx/>
                <a:uFillTx/>
                <a:latin typeface="Calibri" panose="020F0502020204030204" pitchFamily="34" charset="0"/>
                <a:ea typeface="+mn-ea"/>
              </a:rPr>
              <a:t>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27971399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47800"/>
            <a:ext cx="8229600" cy="4724400"/>
          </a:xfrm>
        </p:spPr>
        <p:txBody>
          <a:bodyPr>
            <a:normAutofit fontScale="25000" lnSpcReduction="20000"/>
          </a:bodyPr>
          <a:lstStyle/>
          <a:p>
            <a:pPr>
              <a:lnSpc>
                <a:spcPct val="120000"/>
              </a:lnSpc>
            </a:pPr>
            <a:r>
              <a:rPr lang="en-US" sz="8800" dirty="0" smtClean="0"/>
              <a:t>Give consumers </a:t>
            </a:r>
            <a:r>
              <a:rPr lang="en-US" sz="8800" dirty="0"/>
              <a:t>who are immigrants reassuring messages about privacy and </a:t>
            </a:r>
            <a:r>
              <a:rPr lang="en-US" sz="8800" dirty="0" smtClean="0"/>
              <a:t>confidentiality</a:t>
            </a:r>
          </a:p>
          <a:p>
            <a:pPr lvl="1">
              <a:lnSpc>
                <a:spcPct val="120000"/>
              </a:lnSpc>
            </a:pPr>
            <a:r>
              <a:rPr lang="en-US" sz="8000" dirty="0" smtClean="0"/>
              <a:t>Information </a:t>
            </a:r>
            <a:r>
              <a:rPr lang="en-US" sz="8000" dirty="0"/>
              <a:t>they provide </a:t>
            </a:r>
            <a:r>
              <a:rPr lang="en-US" sz="8000" dirty="0" smtClean="0"/>
              <a:t>won’t </a:t>
            </a:r>
            <a:r>
              <a:rPr lang="en-US" sz="8000" dirty="0"/>
              <a:t>be used by government agencies to enforce immigration laws or </a:t>
            </a:r>
            <a:r>
              <a:rPr lang="en-US" sz="8000" dirty="0" smtClean="0"/>
              <a:t>policies</a:t>
            </a:r>
          </a:p>
          <a:p>
            <a:pPr>
              <a:lnSpc>
                <a:spcPct val="120000"/>
              </a:lnSpc>
            </a:pPr>
            <a:r>
              <a:rPr lang="en-US" sz="8800" dirty="0"/>
              <a:t>Share information about eligible immigration statuses and acceptable immigration documents with consumers to help them decide who in their family may be eligible </a:t>
            </a:r>
            <a:r>
              <a:rPr lang="en-US" sz="8800" dirty="0" smtClean="0"/>
              <a:t>for </a:t>
            </a:r>
            <a:r>
              <a:rPr lang="en-US" sz="8800" dirty="0"/>
              <a:t>health </a:t>
            </a:r>
            <a:r>
              <a:rPr lang="en-US" sz="8800" dirty="0" smtClean="0"/>
              <a:t>coverage through the Marketplace or for insurance affordability programs</a:t>
            </a:r>
            <a:endParaRPr lang="en-US" sz="8800" dirty="0"/>
          </a:p>
          <a:p>
            <a:pPr>
              <a:lnSpc>
                <a:spcPct val="120000"/>
              </a:lnSpc>
            </a:pPr>
            <a:r>
              <a:rPr lang="en-US" sz="8800" dirty="0" smtClean="0"/>
              <a:t>Explain </a:t>
            </a:r>
            <a:r>
              <a:rPr lang="en-US" sz="8800" dirty="0"/>
              <a:t>to consumers that the Marketplace provides </a:t>
            </a:r>
            <a:r>
              <a:rPr lang="en-US" sz="8800" dirty="0" smtClean="0"/>
              <a:t>help </a:t>
            </a:r>
            <a:r>
              <a:rPr lang="en-US" sz="8800" dirty="0"/>
              <a:t>in other languages free of </a:t>
            </a:r>
            <a:r>
              <a:rPr lang="en-US" sz="8800" dirty="0" smtClean="0"/>
              <a:t>charge</a:t>
            </a:r>
            <a:endParaRPr lang="en-US" sz="8800" dirty="0"/>
          </a:p>
          <a:p>
            <a:pPr>
              <a:lnSpc>
                <a:spcPct val="120000"/>
              </a:lnSpc>
            </a:pPr>
            <a:r>
              <a:rPr lang="en-US" sz="8800" dirty="0" smtClean="0"/>
              <a:t>Use LocalHelp.HealthCare.gov </a:t>
            </a:r>
            <a:r>
              <a:rPr lang="en-US" sz="8800" dirty="0"/>
              <a:t>to search </a:t>
            </a:r>
            <a:r>
              <a:rPr lang="en-US" sz="8800" dirty="0" smtClean="0"/>
              <a:t>for Marketplace-approved </a:t>
            </a:r>
            <a:r>
              <a:rPr lang="en-US" sz="8800" dirty="0"/>
              <a:t>in-person assister organizations that offer help in languages other than </a:t>
            </a:r>
            <a:r>
              <a:rPr lang="en-US" sz="8800" dirty="0" smtClean="0"/>
              <a:t>English</a:t>
            </a:r>
            <a:endParaRPr lang="en-US" sz="8800" dirty="0"/>
          </a:p>
          <a:p>
            <a:endParaRPr lang="en-US" sz="8000" dirty="0" smtClean="0"/>
          </a:p>
          <a:p>
            <a:pPr marL="0" indent="0">
              <a:buNone/>
            </a:pPr>
            <a:endParaRPr lang="en-US" dirty="0"/>
          </a:p>
        </p:txBody>
      </p:sp>
      <p:sp>
        <p:nvSpPr>
          <p:cNvPr id="3" name="Title 2"/>
          <p:cNvSpPr>
            <a:spLocks noGrp="1"/>
          </p:cNvSpPr>
          <p:nvPr>
            <p:ph type="title"/>
          </p:nvPr>
        </p:nvSpPr>
        <p:spPr/>
        <p:txBody>
          <a:bodyPr>
            <a:normAutofit fontScale="90000"/>
          </a:bodyPr>
          <a:lstStyle/>
          <a:p>
            <a:r>
              <a:rPr lang="en-US" dirty="0" smtClean="0"/>
              <a:t/>
            </a:r>
            <a:br>
              <a:rPr lang="en-US" dirty="0" smtClean="0"/>
            </a:br>
            <a:r>
              <a:rPr lang="en-US" dirty="0" smtClean="0"/>
              <a:t>How to Help </a:t>
            </a:r>
            <a:r>
              <a:rPr lang="en-US" dirty="0"/>
              <a:t>Immigrants </a:t>
            </a:r>
            <a:r>
              <a:rPr lang="en-US" dirty="0" smtClean="0"/>
              <a:t>During </a:t>
            </a:r>
            <a:r>
              <a:rPr lang="en-US" dirty="0"/>
              <a:t>the Enrollment Process </a:t>
            </a:r>
            <a:br>
              <a:rPr lang="en-US" dirty="0"/>
            </a:br>
            <a:endParaRPr lang="en-US" dirty="0"/>
          </a:p>
        </p:txBody>
      </p:sp>
      <p:sp>
        <p:nvSpPr>
          <p:cNvPr id="6" name="Date Placeholder 5"/>
          <p:cNvSpPr>
            <a:spLocks noGrp="1"/>
          </p:cNvSpPr>
          <p:nvPr>
            <p:ph type="dt" sz="half" idx="10"/>
          </p:nvPr>
        </p:nvSpPr>
        <p:spPr/>
        <p:txBody>
          <a:bodyPr/>
          <a:lstStyle/>
          <a:p>
            <a:r>
              <a:rPr lang="en-US" smtClean="0"/>
              <a:t>October 2016</a:t>
            </a:r>
            <a:endParaRPr lang="en-US" dirty="0"/>
          </a:p>
        </p:txBody>
      </p:sp>
      <p:sp>
        <p:nvSpPr>
          <p:cNvPr id="4" name="Footer Placeholder 3"/>
          <p:cNvSpPr>
            <a:spLocks noGrp="1"/>
          </p:cNvSpPr>
          <p:nvPr>
            <p:ph type="ftr" sz="quarter" idx="11"/>
          </p:nvPr>
        </p:nvSpPr>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78C0CC3C-85F1-4D86-9B70-8D9F8B17F046}" type="slidenum">
              <a:rPr lang="en-US" smtClean="0"/>
              <a:pPr/>
              <a:t>45</a:t>
            </a:fld>
            <a:endParaRPr lang="en-US" dirty="0"/>
          </a:p>
        </p:txBody>
      </p:sp>
    </p:spTree>
    <p:extLst>
      <p:ext uri="{BB962C8B-B14F-4D97-AF65-F5344CB8AC3E}">
        <p14:creationId xmlns:p14="http://schemas.microsoft.com/office/powerpoint/2010/main" val="156164115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a:bodyPr>
          <a:lstStyle/>
          <a:p>
            <a:pPr algn="ctr"/>
            <a:r>
              <a:rPr lang="en-US" sz="3600" dirty="0" smtClean="0">
                <a:effectLst/>
                <a:latin typeface="Calibri" pitchFamily="34" charset="0"/>
                <a:cs typeface="Calibri" pitchFamily="34" charset="0"/>
              </a:rPr>
              <a:t>Key Points to Remember</a:t>
            </a:r>
            <a:endParaRPr lang="en-US" sz="3600" dirty="0">
              <a:effectLst/>
              <a:latin typeface="Calibri" pitchFamily="34" charset="0"/>
              <a:cs typeface="Calibri" pitchFamily="34" charset="0"/>
            </a:endParaRPr>
          </a:p>
        </p:txBody>
      </p:sp>
      <p:sp>
        <p:nvSpPr>
          <p:cNvPr id="3" name="Content Placeholder 2"/>
          <p:cNvSpPr>
            <a:spLocks noGrp="1"/>
          </p:cNvSpPr>
          <p:nvPr>
            <p:ph idx="1"/>
          </p:nvPr>
        </p:nvSpPr>
        <p:spPr>
          <a:xfrm>
            <a:off x="457200" y="1475624"/>
            <a:ext cx="8229600" cy="4525963"/>
          </a:xfrm>
        </p:spPr>
        <p:txBody>
          <a:bodyPr>
            <a:normAutofit fontScale="85000" lnSpcReduction="10000"/>
          </a:bodyPr>
          <a:lstStyle/>
          <a:p>
            <a:pPr>
              <a:lnSpc>
                <a:spcPct val="120000"/>
              </a:lnSpc>
              <a:buFont typeface="Wingdings" pitchFamily="2" charset="2"/>
              <a:buChar char="ü"/>
            </a:pPr>
            <a:r>
              <a:rPr lang="en-US" sz="3000" dirty="0" smtClean="0">
                <a:latin typeface="Calibri" pitchFamily="34" charset="0"/>
                <a:cs typeface="Calibri" pitchFamily="34" charset="0"/>
              </a:rPr>
              <a:t>The Marketplace is a way to find and buy health coverage for eligible individuals</a:t>
            </a:r>
          </a:p>
          <a:p>
            <a:pPr>
              <a:lnSpc>
                <a:spcPct val="120000"/>
              </a:lnSpc>
              <a:buFont typeface="Wingdings" pitchFamily="2" charset="2"/>
              <a:buChar char="ü"/>
            </a:pPr>
            <a:r>
              <a:rPr lang="en-US" sz="3000" dirty="0" smtClean="0">
                <a:latin typeface="Calibri" pitchFamily="34" charset="0"/>
                <a:cs typeface="Calibri" pitchFamily="34" charset="0"/>
              </a:rPr>
              <a:t>Qualified individuals including certain immigrants can shop for health insurance that fits their needs and budget</a:t>
            </a:r>
          </a:p>
          <a:p>
            <a:pPr>
              <a:lnSpc>
                <a:spcPct val="120000"/>
              </a:lnSpc>
              <a:buFont typeface="Wingdings" pitchFamily="2" charset="2"/>
              <a:buChar char="ü"/>
            </a:pPr>
            <a:r>
              <a:rPr lang="en-US" sz="3000" dirty="0" smtClean="0">
                <a:latin typeface="Calibri" pitchFamily="34" charset="0"/>
                <a:cs typeface="Calibri" pitchFamily="34" charset="0"/>
              </a:rPr>
              <a:t>Immigrants and their families may be eligible for lower costs on their monthly premiums and out-of-pocket costs</a:t>
            </a:r>
          </a:p>
          <a:p>
            <a:pPr>
              <a:lnSpc>
                <a:spcPct val="120000"/>
              </a:lnSpc>
              <a:buFont typeface="Wingdings" pitchFamily="2" charset="2"/>
              <a:buChar char="ü"/>
            </a:pPr>
            <a:r>
              <a:rPr lang="en-US" sz="3000" dirty="0" smtClean="0">
                <a:latin typeface="Calibri" pitchFamily="34" charset="0"/>
                <a:cs typeface="Calibri" pitchFamily="34" charset="0"/>
              </a:rPr>
              <a:t>Help is available so you get the best coverage for your needs in a language you understand</a:t>
            </a:r>
          </a:p>
          <a:p>
            <a:endParaRPr lang="en-US" sz="2800" dirty="0" smtClean="0">
              <a:latin typeface="Calibri" pitchFamily="34" charset="0"/>
              <a:cs typeface="Calibri" pitchFamily="34" charset="0"/>
            </a:endParaRPr>
          </a:p>
          <a:p>
            <a:endParaRPr lang="en-US" sz="2800" dirty="0" smtClean="0">
              <a:latin typeface="Calibri" pitchFamily="34" charset="0"/>
              <a:cs typeface="Calibri" pitchFamily="34" charset="0"/>
            </a:endParaRPr>
          </a:p>
          <a:p>
            <a:endParaRPr lang="en-US" dirty="0" smtClean="0"/>
          </a:p>
        </p:txBody>
      </p:sp>
      <p:sp>
        <p:nvSpPr>
          <p:cNvPr id="7"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150562865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57481"/>
            <a:ext cx="8229600" cy="4525963"/>
          </a:xfrm>
        </p:spPr>
        <p:txBody>
          <a:bodyPr>
            <a:normAutofit fontScale="85000" lnSpcReduction="10000"/>
          </a:bodyPr>
          <a:lstStyle/>
          <a:p>
            <a:pPr>
              <a:lnSpc>
                <a:spcPct val="120000"/>
              </a:lnSpc>
              <a:spcBef>
                <a:spcPts val="600"/>
              </a:spcBef>
            </a:pPr>
            <a:r>
              <a:rPr lang="en-US" dirty="0" smtClean="0"/>
              <a:t>HealthCare.gov 	</a:t>
            </a:r>
          </a:p>
          <a:p>
            <a:pPr lvl="1">
              <a:lnSpc>
                <a:spcPct val="120000"/>
              </a:lnSpc>
              <a:spcBef>
                <a:spcPts val="600"/>
              </a:spcBef>
            </a:pPr>
            <a:r>
              <a:rPr lang="en-US" dirty="0" smtClean="0">
                <a:hlinkClick r:id="rId3"/>
              </a:rPr>
              <a:t>HealthCare.gov/immigrants/coverage/</a:t>
            </a:r>
            <a:r>
              <a:rPr lang="en-US" dirty="0" smtClean="0"/>
              <a:t> </a:t>
            </a:r>
            <a:endParaRPr lang="en-US" dirty="0"/>
          </a:p>
          <a:p>
            <a:pPr>
              <a:lnSpc>
                <a:spcPct val="120000"/>
              </a:lnSpc>
              <a:spcBef>
                <a:spcPts val="600"/>
              </a:spcBef>
            </a:pPr>
            <a:r>
              <a:rPr lang="en-US" dirty="0" smtClean="0"/>
              <a:t>Marketplace.cms.gov </a:t>
            </a:r>
          </a:p>
          <a:p>
            <a:pPr lvl="1">
              <a:lnSpc>
                <a:spcPct val="120000"/>
              </a:lnSpc>
              <a:spcBef>
                <a:spcPts val="600"/>
              </a:spcBef>
            </a:pPr>
            <a:r>
              <a:rPr lang="fr-FR" dirty="0" smtClean="0"/>
              <a:t>Information </a:t>
            </a:r>
            <a:r>
              <a:rPr lang="fr-FR" dirty="0"/>
              <a:t>for </a:t>
            </a:r>
            <a:r>
              <a:rPr lang="fr-FR" dirty="0" smtClean="0"/>
              <a:t>immigrants at </a:t>
            </a:r>
            <a:r>
              <a:rPr lang="fr-FR" dirty="0" smtClean="0">
                <a:hlinkClick r:id="rId4"/>
              </a:rPr>
              <a:t>Marketplace.cms.gov/technical-assistance-resources/special-populations-help.html</a:t>
            </a:r>
            <a:endParaRPr lang="fr-FR" dirty="0"/>
          </a:p>
          <a:p>
            <a:pPr lvl="1">
              <a:lnSpc>
                <a:spcPct val="120000"/>
              </a:lnSpc>
              <a:spcBef>
                <a:spcPts val="600"/>
              </a:spcBef>
            </a:pPr>
            <a:r>
              <a:rPr lang="en-US" dirty="0" smtClean="0"/>
              <a:t>Assister </a:t>
            </a:r>
            <a:r>
              <a:rPr lang="en-US" dirty="0"/>
              <a:t>Guide to the Immigration Section of the Online Marketplace </a:t>
            </a:r>
            <a:r>
              <a:rPr lang="en-US" dirty="0" smtClean="0"/>
              <a:t>Application at Marketplace.cms.gov/technical-assistance-resources/assister-guide-to-immigration-section.PDF</a:t>
            </a:r>
          </a:p>
          <a:p>
            <a:pPr>
              <a:lnSpc>
                <a:spcPct val="120000"/>
              </a:lnSpc>
              <a:spcBef>
                <a:spcPts val="600"/>
              </a:spcBef>
            </a:pPr>
            <a:r>
              <a:rPr lang="en-US" dirty="0" smtClean="0"/>
              <a:t>HRSA.gov</a:t>
            </a:r>
          </a:p>
          <a:p>
            <a:pPr lvl="1">
              <a:lnSpc>
                <a:spcPct val="120000"/>
              </a:lnSpc>
              <a:spcBef>
                <a:spcPts val="600"/>
              </a:spcBef>
            </a:pPr>
            <a:r>
              <a:rPr lang="en-US" dirty="0" smtClean="0"/>
              <a:t>List of community </a:t>
            </a:r>
            <a:r>
              <a:rPr lang="en-US" dirty="0"/>
              <a:t>clinics available </a:t>
            </a:r>
            <a:r>
              <a:rPr lang="en-US" dirty="0" smtClean="0"/>
              <a:t>at </a:t>
            </a:r>
            <a:r>
              <a:rPr lang="en-US" dirty="0" smtClean="0">
                <a:hlinkClick r:id="rId5"/>
              </a:rPr>
              <a:t>findahealthcenter.hrsa.gov/</a:t>
            </a:r>
            <a:endParaRPr lang="en-US" dirty="0"/>
          </a:p>
          <a:p>
            <a:endParaRPr lang="en-US" dirty="0"/>
          </a:p>
        </p:txBody>
      </p:sp>
      <p:sp>
        <p:nvSpPr>
          <p:cNvPr id="3" name="Title 2"/>
          <p:cNvSpPr>
            <a:spLocks noGrp="1"/>
          </p:cNvSpPr>
          <p:nvPr>
            <p:ph type="title"/>
          </p:nvPr>
        </p:nvSpPr>
        <p:spPr/>
        <p:txBody>
          <a:bodyPr/>
          <a:lstStyle/>
          <a:p>
            <a:r>
              <a:rPr lang="en-US" dirty="0" smtClean="0"/>
              <a:t>Resources for Immigrant Families</a:t>
            </a:r>
            <a:endParaRPr lang="en-US" dirty="0"/>
          </a:p>
        </p:txBody>
      </p:sp>
      <p:sp>
        <p:nvSpPr>
          <p:cNvPr id="6" name="Date Placeholder 5"/>
          <p:cNvSpPr>
            <a:spLocks noGrp="1"/>
          </p:cNvSpPr>
          <p:nvPr>
            <p:ph type="dt" sz="half" idx="10"/>
          </p:nvPr>
        </p:nvSpPr>
        <p:spPr/>
        <p:txBody>
          <a:bodyPr/>
          <a:lstStyle/>
          <a:p>
            <a:r>
              <a:rPr lang="en-US" smtClean="0"/>
              <a:t>October 2016</a:t>
            </a:r>
            <a:endParaRPr lang="en-US" dirty="0"/>
          </a:p>
        </p:txBody>
      </p:sp>
      <p:sp>
        <p:nvSpPr>
          <p:cNvPr id="4" name="Footer Placeholder 3"/>
          <p:cNvSpPr>
            <a:spLocks noGrp="1"/>
          </p:cNvSpPr>
          <p:nvPr>
            <p:ph type="ftr" sz="quarter" idx="11"/>
          </p:nvPr>
        </p:nvSpPr>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78C0CC3C-85F1-4D86-9B70-8D9F8B17F046}" type="slidenum">
              <a:rPr lang="en-US" smtClean="0"/>
              <a:pPr/>
              <a:t>47</a:t>
            </a:fld>
            <a:endParaRPr lang="en-US" dirty="0"/>
          </a:p>
        </p:txBody>
      </p:sp>
    </p:spTree>
    <p:extLst>
      <p:ext uri="{BB962C8B-B14F-4D97-AF65-F5344CB8AC3E}">
        <p14:creationId xmlns:p14="http://schemas.microsoft.com/office/powerpoint/2010/main" val="59026264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28600" y="0"/>
            <a:ext cx="8915400" cy="1200329"/>
          </a:xfrm>
          <a:prstGeom prst="rect">
            <a:avLst/>
          </a:prstGeom>
        </p:spPr>
        <p:txBody>
          <a:bodyPr wrap="square">
            <a:spAutoFit/>
          </a:bodyPr>
          <a:lstStyle/>
          <a:p>
            <a:pPr algn="ctr"/>
            <a:r>
              <a:rPr lang="en-US" sz="3600" b="1" dirty="0" smtClean="0">
                <a:latin typeface="+mj-lt"/>
              </a:rPr>
              <a:t>7 Things Immigrant Families Need to Know </a:t>
            </a:r>
            <a:r>
              <a:rPr lang="en-US" sz="3600" b="1" dirty="0">
                <a:latin typeface="+mj-lt"/>
              </a:rPr>
              <a:t>A</a:t>
            </a:r>
            <a:r>
              <a:rPr lang="en-US" sz="3600" b="1" dirty="0" smtClean="0">
                <a:latin typeface="+mj-lt"/>
              </a:rPr>
              <a:t>bout Marketplace Coverage</a:t>
            </a:r>
            <a:endParaRPr lang="en-US" sz="3600" b="1" dirty="0">
              <a:latin typeface="+mj-lt"/>
            </a:endParaRPr>
          </a:p>
        </p:txBody>
      </p:sp>
      <p:sp>
        <p:nvSpPr>
          <p:cNvPr id="10" name="TextBox 9"/>
          <p:cNvSpPr txBox="1"/>
          <p:nvPr/>
        </p:nvSpPr>
        <p:spPr>
          <a:xfrm>
            <a:off x="457200" y="1424141"/>
            <a:ext cx="3962400" cy="3046988"/>
          </a:xfrm>
          <a:prstGeom prst="rect">
            <a:avLst/>
          </a:prstGeom>
          <a:noFill/>
        </p:spPr>
        <p:txBody>
          <a:bodyPr wrap="square" rtlCol="0">
            <a:spAutoFit/>
          </a:bodyPr>
          <a:lstStyle/>
          <a:p>
            <a:r>
              <a:rPr lang="en-US" sz="2400" dirty="0" smtClean="0">
                <a:latin typeface="+mj-lt"/>
              </a:rPr>
              <a:t>This handout is available to  download or print. </a:t>
            </a:r>
          </a:p>
          <a:p>
            <a:endParaRPr lang="en-US" sz="2400" b="1" dirty="0">
              <a:latin typeface="+mj-lt"/>
            </a:endParaRPr>
          </a:p>
          <a:p>
            <a:r>
              <a:rPr lang="en-US" sz="2400" dirty="0" smtClean="0">
                <a:latin typeface="+mj-lt"/>
                <a:hlinkClick r:id="rId3"/>
              </a:rPr>
              <a:t>Marketplace.cms.gov/technical-assistance-resources/logo-and-infographics/7-things-immigrants-need-to-know.pdf</a:t>
            </a:r>
            <a:endParaRPr lang="en-US" sz="2400" dirty="0" smtClean="0">
              <a:latin typeface="+mj-lt"/>
            </a:endParaRPr>
          </a:p>
          <a:p>
            <a:r>
              <a:rPr lang="en-US" sz="2400" dirty="0" smtClean="0">
                <a:latin typeface="+mj-lt"/>
              </a:rPr>
              <a:t> </a:t>
            </a:r>
            <a:endParaRPr lang="en-US" sz="2400" b="1" dirty="0">
              <a:latin typeface="+mj-lt"/>
            </a:endParaRPr>
          </a:p>
        </p:txBody>
      </p:sp>
      <p:pic>
        <p:nvPicPr>
          <p:cNvPr id="2" name="Picture 1" descr="CMS Product No. 11870, “7 Things Immigrant Families Need to Know about Marketplace Coverage” is available at Marketplace.cms.gov/technical-assistance-resources/logo-and-infographics/7-things-immigrants-need-to-know.pdf. This provides a high-level overview for immigrant families.&#10;" title="Sample of a document"/>
          <p:cNvPicPr>
            <a:picLocks noChangeAspect="1"/>
          </p:cNvPicPr>
          <p:nvPr/>
        </p:nvPicPr>
        <p:blipFill>
          <a:blip r:embed="rId4"/>
          <a:stretch>
            <a:fillRect/>
          </a:stretch>
        </p:blipFill>
        <p:spPr>
          <a:xfrm>
            <a:off x="5029200" y="1424141"/>
            <a:ext cx="3279157" cy="4267200"/>
          </a:xfrm>
          <a:prstGeom prst="rect">
            <a:avLst/>
          </a:prstGeom>
        </p:spPr>
      </p:pic>
      <p:sp>
        <p:nvSpPr>
          <p:cNvPr id="4" name="Date Placeholder 3"/>
          <p:cNvSpPr>
            <a:spLocks noGrp="1"/>
          </p:cNvSpPr>
          <p:nvPr>
            <p:ph type="dt" sz="half" idx="10"/>
          </p:nvPr>
        </p:nvSpPr>
        <p:spPr/>
        <p:txBody>
          <a:bodyPr/>
          <a:lstStyle/>
          <a:p>
            <a:r>
              <a:rPr lang="en-US" smtClean="0"/>
              <a:t>October 2016</a:t>
            </a:r>
            <a:endParaRPr lang="en-US" dirty="0"/>
          </a:p>
        </p:txBody>
      </p:sp>
      <p:sp>
        <p:nvSpPr>
          <p:cNvPr id="7" name="Footer Placeholder 6"/>
          <p:cNvSpPr>
            <a:spLocks noGrp="1"/>
          </p:cNvSpPr>
          <p:nvPr>
            <p:ph type="ftr" sz="quarter" idx="11"/>
          </p:nvPr>
        </p:nvSpPr>
        <p:spPr/>
        <p:txBody>
          <a:bodyPr/>
          <a:lstStyle/>
          <a:p>
            <a:r>
              <a:rPr lang="en-US" smtClean="0"/>
              <a:t>Marketplace for Immigrant Families</a:t>
            </a:r>
            <a:endParaRPr lang="en-US" dirty="0"/>
          </a:p>
        </p:txBody>
      </p:sp>
      <p:sp>
        <p:nvSpPr>
          <p:cNvPr id="8" name="Slide Number Placeholder 7"/>
          <p:cNvSpPr>
            <a:spLocks noGrp="1"/>
          </p:cNvSpPr>
          <p:nvPr>
            <p:ph type="sldNum" sz="quarter" idx="12"/>
          </p:nvPr>
        </p:nvSpPr>
        <p:spPr/>
        <p:txBody>
          <a:bodyPr/>
          <a:lstStyle/>
          <a:p>
            <a:fld id="{78C0CC3C-85F1-4D86-9B70-8D9F8B17F046}" type="slidenum">
              <a:rPr lang="en-US" smtClean="0"/>
              <a:pPr/>
              <a:t>48</a:t>
            </a:fld>
            <a:endParaRPr lang="en-US" dirty="0"/>
          </a:p>
        </p:txBody>
      </p:sp>
    </p:spTree>
    <p:extLst>
      <p:ext uri="{BB962C8B-B14F-4D97-AF65-F5344CB8AC3E}">
        <p14:creationId xmlns:p14="http://schemas.microsoft.com/office/powerpoint/2010/main" val="403852145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23797" y="1374855"/>
            <a:ext cx="8229600" cy="4664075"/>
          </a:xfrm>
        </p:spPr>
        <p:txBody>
          <a:bodyPr>
            <a:normAutofit fontScale="62500" lnSpcReduction="20000"/>
          </a:bodyPr>
          <a:lstStyle/>
          <a:p>
            <a:pPr>
              <a:lnSpc>
                <a:spcPct val="120000"/>
              </a:lnSpc>
              <a:spcBef>
                <a:spcPts val="600"/>
              </a:spcBef>
            </a:pPr>
            <a:r>
              <a:rPr lang="en-US" sz="3200" dirty="0" smtClean="0"/>
              <a:t>This </a:t>
            </a:r>
            <a:r>
              <a:rPr lang="en-US" sz="3200" dirty="0"/>
              <a:t>link shows which states cover lawfully present children and/or pregnant </a:t>
            </a:r>
            <a:r>
              <a:rPr lang="en-US" sz="3200" dirty="0" smtClean="0"/>
              <a:t>women in Medicaid and CHIP </a:t>
            </a:r>
            <a:r>
              <a:rPr lang="en-US" sz="3200" dirty="0" smtClean="0">
                <a:hlinkClick r:id="rId3"/>
              </a:rPr>
              <a:t>Medicaid.gov/medicaid-chip-program-information/by-topics/outreach-and-enrollment/lawfully-residing.html</a:t>
            </a:r>
            <a:endParaRPr lang="en-US" sz="3200" dirty="0"/>
          </a:p>
          <a:p>
            <a:pPr>
              <a:lnSpc>
                <a:spcPct val="120000"/>
              </a:lnSpc>
              <a:spcBef>
                <a:spcPts val="600"/>
              </a:spcBef>
            </a:pPr>
            <a:r>
              <a:rPr lang="en-US" sz="3200" dirty="0" smtClean="0"/>
              <a:t>Information </a:t>
            </a:r>
            <a:r>
              <a:rPr lang="en-US" sz="3200" dirty="0"/>
              <a:t>on each state’s Medicaid eligibility </a:t>
            </a:r>
            <a:r>
              <a:rPr lang="en-US" sz="3200" dirty="0" smtClean="0"/>
              <a:t>criteria is available at </a:t>
            </a:r>
            <a:r>
              <a:rPr lang="en-US" sz="3200" dirty="0" smtClean="0">
                <a:hlinkClick r:id="rId4"/>
              </a:rPr>
              <a:t>Medicaid.gov/medicaid-chip-program-information/by-state/by-state.html</a:t>
            </a:r>
            <a:endParaRPr lang="en-US" sz="3200" dirty="0"/>
          </a:p>
          <a:p>
            <a:pPr>
              <a:lnSpc>
                <a:spcPct val="120000"/>
              </a:lnSpc>
              <a:spcBef>
                <a:spcPts val="600"/>
              </a:spcBef>
            </a:pPr>
            <a:r>
              <a:rPr lang="en-US" sz="3200" dirty="0" smtClean="0"/>
              <a:t>For </a:t>
            </a:r>
            <a:r>
              <a:rPr lang="en-US" sz="3200" dirty="0"/>
              <a:t>more specific information about Medicaid eligibility, contact your state’s Medicaid office by using the state drop down menu </a:t>
            </a:r>
            <a:r>
              <a:rPr lang="en-US" sz="3200" dirty="0" smtClean="0"/>
              <a:t>at </a:t>
            </a:r>
            <a:r>
              <a:rPr lang="en-US" sz="3200" dirty="0" smtClean="0">
                <a:hlinkClick r:id="rId5"/>
              </a:rPr>
              <a:t>healthcare.gov/</a:t>
            </a:r>
            <a:r>
              <a:rPr lang="en-US" sz="3200" dirty="0" err="1" smtClean="0">
                <a:hlinkClick r:id="rId5"/>
              </a:rPr>
              <a:t>medicaid</a:t>
            </a:r>
            <a:r>
              <a:rPr lang="en-US" sz="3200" dirty="0" smtClean="0">
                <a:hlinkClick r:id="rId5"/>
              </a:rPr>
              <a:t>-chip/getting-</a:t>
            </a:r>
            <a:r>
              <a:rPr lang="en-US" sz="3200" dirty="0" err="1" smtClean="0">
                <a:hlinkClick r:id="rId5"/>
              </a:rPr>
              <a:t>medicaid</a:t>
            </a:r>
            <a:r>
              <a:rPr lang="en-US" sz="3200" dirty="0" smtClean="0">
                <a:hlinkClick r:id="rId5"/>
              </a:rPr>
              <a:t>-chip/</a:t>
            </a:r>
            <a:r>
              <a:rPr lang="en-US" sz="3200" dirty="0" smtClean="0"/>
              <a:t> </a:t>
            </a:r>
          </a:p>
          <a:p>
            <a:pPr>
              <a:lnSpc>
                <a:spcPct val="120000"/>
              </a:lnSpc>
              <a:spcBef>
                <a:spcPts val="600"/>
              </a:spcBef>
            </a:pPr>
            <a:r>
              <a:rPr lang="en-US" sz="3200" dirty="0" smtClean="0"/>
              <a:t>For </a:t>
            </a:r>
            <a:r>
              <a:rPr lang="en-US" sz="3200" dirty="0"/>
              <a:t>more </a:t>
            </a:r>
            <a:r>
              <a:rPr lang="en-US" sz="3200" dirty="0" smtClean="0"/>
              <a:t>information about disclosure of immigration status, </a:t>
            </a:r>
            <a:r>
              <a:rPr lang="en-US" sz="3200" dirty="0"/>
              <a:t>please see the following memorandum (in English and Spanish) from the U.S. Immigration Customs and Enforcement (ICE) </a:t>
            </a:r>
            <a:r>
              <a:rPr lang="en-US" sz="3200" dirty="0">
                <a:hlinkClick r:id="rId6"/>
              </a:rPr>
              <a:t>ice.gov/doclib/ero-outreach/pdf/ice-aca-memo.pdf</a:t>
            </a:r>
            <a:r>
              <a:rPr lang="en-US" sz="3200" dirty="0"/>
              <a:t> and </a:t>
            </a:r>
            <a:r>
              <a:rPr lang="en-US" sz="3200" dirty="0">
                <a:hlinkClick r:id="rId7"/>
              </a:rPr>
              <a:t>ice.gov/espanol/factsheets/aca-memoSP</a:t>
            </a:r>
            <a:r>
              <a:rPr lang="en-US" sz="3200" dirty="0"/>
              <a:t>.</a:t>
            </a:r>
          </a:p>
          <a:p>
            <a:pPr>
              <a:lnSpc>
                <a:spcPct val="120000"/>
              </a:lnSpc>
            </a:pPr>
            <a:endParaRPr lang="en-US" dirty="0" smtClean="0"/>
          </a:p>
          <a:p>
            <a:pPr>
              <a:lnSpc>
                <a:spcPct val="120000"/>
              </a:lnSpc>
            </a:pPr>
            <a:endParaRPr lang="en-US" dirty="0" smtClean="0"/>
          </a:p>
          <a:p>
            <a:pPr marL="0" indent="0">
              <a:buNone/>
            </a:pPr>
            <a:endParaRPr lang="en-US" dirty="0"/>
          </a:p>
          <a:p>
            <a:endParaRPr lang="en-US" dirty="0"/>
          </a:p>
        </p:txBody>
      </p:sp>
      <p:sp>
        <p:nvSpPr>
          <p:cNvPr id="3" name="Title 2"/>
          <p:cNvSpPr>
            <a:spLocks noGrp="1"/>
          </p:cNvSpPr>
          <p:nvPr>
            <p:ph type="title"/>
          </p:nvPr>
        </p:nvSpPr>
        <p:spPr/>
        <p:txBody>
          <a:bodyPr>
            <a:normAutofit/>
          </a:bodyPr>
          <a:lstStyle/>
          <a:p>
            <a:r>
              <a:rPr lang="en-US" dirty="0"/>
              <a:t>Additional </a:t>
            </a:r>
            <a:r>
              <a:rPr lang="en-US" dirty="0" smtClean="0"/>
              <a:t>Resources for Immigrant Families</a:t>
            </a:r>
            <a:endParaRPr lang="en-US" dirty="0"/>
          </a:p>
        </p:txBody>
      </p:sp>
      <p:sp>
        <p:nvSpPr>
          <p:cNvPr id="6" name="Date Placeholder 5"/>
          <p:cNvSpPr>
            <a:spLocks noGrp="1"/>
          </p:cNvSpPr>
          <p:nvPr>
            <p:ph type="dt" sz="half" idx="10"/>
          </p:nvPr>
        </p:nvSpPr>
        <p:spPr/>
        <p:txBody>
          <a:bodyPr/>
          <a:lstStyle/>
          <a:p>
            <a:r>
              <a:rPr lang="en-US" smtClean="0"/>
              <a:t>October 2016</a:t>
            </a:r>
            <a:endParaRPr lang="en-US" dirty="0"/>
          </a:p>
        </p:txBody>
      </p:sp>
      <p:sp>
        <p:nvSpPr>
          <p:cNvPr id="4" name="Footer Placeholder 3"/>
          <p:cNvSpPr>
            <a:spLocks noGrp="1"/>
          </p:cNvSpPr>
          <p:nvPr>
            <p:ph type="ftr" sz="quarter" idx="11"/>
          </p:nvPr>
        </p:nvSpPr>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78C0CC3C-85F1-4D86-9B70-8D9F8B17F046}" type="slidenum">
              <a:rPr lang="en-US" smtClean="0"/>
              <a:pPr/>
              <a:t>49</a:t>
            </a:fld>
            <a:endParaRPr lang="en-US" dirty="0"/>
          </a:p>
        </p:txBody>
      </p:sp>
    </p:spTree>
    <p:extLst>
      <p:ext uri="{BB962C8B-B14F-4D97-AF65-F5344CB8AC3E}">
        <p14:creationId xmlns:p14="http://schemas.microsoft.com/office/powerpoint/2010/main" val="23457977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sz="3600" dirty="0" smtClean="0"/>
              <a:t>Immigrants With the Following Statuses Qualify to Purchase Coverage through </a:t>
            </a:r>
            <a:r>
              <a:rPr lang="en-US" dirty="0" smtClean="0"/>
              <a:t>the</a:t>
            </a:r>
            <a:r>
              <a:rPr lang="en-US" dirty="0" smtClean="0">
                <a:solidFill>
                  <a:srgbClr val="FF0000"/>
                </a:solidFill>
              </a:rPr>
              <a:t> </a:t>
            </a:r>
            <a:r>
              <a:rPr lang="en-US" sz="3600" dirty="0" smtClean="0"/>
              <a:t>Marketplace </a:t>
            </a:r>
            <a:endParaRPr lang="en-US" sz="3600" dirty="0"/>
          </a:p>
        </p:txBody>
      </p:sp>
      <p:sp>
        <p:nvSpPr>
          <p:cNvPr id="2" name="Content Placeholder 1"/>
          <p:cNvSpPr>
            <a:spLocks noGrp="1"/>
          </p:cNvSpPr>
          <p:nvPr>
            <p:ph idx="1"/>
          </p:nvPr>
        </p:nvSpPr>
        <p:spPr>
          <a:xfrm>
            <a:off x="466142" y="1343481"/>
            <a:ext cx="8229600" cy="4525963"/>
          </a:xfrm>
        </p:spPr>
        <p:txBody>
          <a:bodyPr>
            <a:normAutofit fontScale="92500"/>
          </a:bodyPr>
          <a:lstStyle/>
          <a:p>
            <a:pPr>
              <a:lnSpc>
                <a:spcPct val="110000"/>
              </a:lnSpc>
              <a:buFont typeface="Wingdings" panose="05000000000000000000" pitchFamily="2" charset="2"/>
              <a:buChar char="§"/>
            </a:pPr>
            <a:r>
              <a:rPr lang="en-US" dirty="0" smtClean="0"/>
              <a:t>Lawful </a:t>
            </a:r>
            <a:r>
              <a:rPr lang="en-US" dirty="0"/>
              <a:t>permanent resident (LPR/Green Card holder) </a:t>
            </a:r>
            <a:r>
              <a:rPr lang="en-US" dirty="0" smtClean="0"/>
              <a:t> </a:t>
            </a:r>
          </a:p>
          <a:p>
            <a:pPr>
              <a:lnSpc>
                <a:spcPct val="110000"/>
              </a:lnSpc>
              <a:buFont typeface="Wingdings" panose="05000000000000000000" pitchFamily="2" charset="2"/>
              <a:buChar char="§"/>
            </a:pPr>
            <a:r>
              <a:rPr lang="en-US" dirty="0" smtClean="0"/>
              <a:t>Asylee </a:t>
            </a:r>
          </a:p>
          <a:p>
            <a:pPr>
              <a:lnSpc>
                <a:spcPct val="110000"/>
              </a:lnSpc>
              <a:buFont typeface="Wingdings" panose="05000000000000000000" pitchFamily="2" charset="2"/>
              <a:buChar char="§"/>
            </a:pPr>
            <a:r>
              <a:rPr lang="en-US" dirty="0" smtClean="0"/>
              <a:t>Refugee </a:t>
            </a:r>
            <a:endParaRPr lang="en-US" dirty="0"/>
          </a:p>
          <a:p>
            <a:pPr>
              <a:lnSpc>
                <a:spcPct val="110000"/>
              </a:lnSpc>
              <a:buFont typeface="Wingdings" panose="05000000000000000000" pitchFamily="2" charset="2"/>
              <a:buChar char="§"/>
            </a:pPr>
            <a:r>
              <a:rPr lang="en-US" dirty="0"/>
              <a:t>Cuban/Haitian entrant </a:t>
            </a:r>
          </a:p>
          <a:p>
            <a:pPr>
              <a:lnSpc>
                <a:spcPct val="110000"/>
              </a:lnSpc>
              <a:buFont typeface="Wingdings" panose="05000000000000000000" pitchFamily="2" charset="2"/>
              <a:buChar char="§"/>
            </a:pPr>
            <a:r>
              <a:rPr lang="en-US" dirty="0"/>
              <a:t>Paroled into the U.S. </a:t>
            </a:r>
          </a:p>
          <a:p>
            <a:pPr>
              <a:lnSpc>
                <a:spcPct val="110000"/>
              </a:lnSpc>
              <a:buFont typeface="Wingdings" panose="05000000000000000000" pitchFamily="2" charset="2"/>
              <a:buChar char="§"/>
            </a:pPr>
            <a:r>
              <a:rPr lang="en-US" dirty="0"/>
              <a:t>Conditional entrant granted before 1980 </a:t>
            </a:r>
          </a:p>
          <a:p>
            <a:pPr>
              <a:lnSpc>
                <a:spcPct val="110000"/>
              </a:lnSpc>
              <a:buFont typeface="Wingdings" panose="05000000000000000000" pitchFamily="2" charset="2"/>
              <a:buChar char="§"/>
            </a:pPr>
            <a:r>
              <a:rPr lang="en-US" dirty="0"/>
              <a:t>Battered spouse, child</a:t>
            </a:r>
            <a:r>
              <a:rPr lang="en-US" dirty="0" smtClean="0"/>
              <a:t>, or parent who has a pending or approved petition with DHS</a:t>
            </a:r>
            <a:endParaRPr lang="en-US" dirty="0"/>
          </a:p>
        </p:txBody>
      </p:sp>
      <p:sp>
        <p:nvSpPr>
          <p:cNvPr id="4" name="TextBox 3"/>
          <p:cNvSpPr txBox="1"/>
          <p:nvPr/>
        </p:nvSpPr>
        <p:spPr>
          <a:xfrm rot="10800000" flipV="1">
            <a:off x="0" y="5705566"/>
            <a:ext cx="9144000" cy="707886"/>
          </a:xfrm>
          <a:prstGeom prst="rect">
            <a:avLst/>
          </a:prstGeom>
          <a:solidFill>
            <a:schemeClr val="tx2"/>
          </a:solidFill>
          <a:ln>
            <a:solidFill>
              <a:schemeClr val="bg2"/>
            </a:solidFill>
          </a:ln>
        </p:spPr>
        <p:txBody>
          <a:bodyPr wrap="square" rtlCol="0">
            <a:spAutoFit/>
          </a:bodyPr>
          <a:lstStyle/>
          <a:p>
            <a:r>
              <a:rPr lang="en-US" sz="2000" b="1" dirty="0" smtClean="0">
                <a:solidFill>
                  <a:schemeClr val="bg1"/>
                </a:solidFill>
                <a:latin typeface="+mj-lt"/>
              </a:rPr>
              <a:t>Information about immigration status will be used only to determine eligibility for coverage and not for immigration enforcement</a:t>
            </a:r>
            <a:r>
              <a:rPr lang="en-US" sz="2000" b="1" dirty="0" smtClean="0">
                <a:latin typeface="+mj-lt"/>
              </a:rPr>
              <a:t>.</a:t>
            </a:r>
            <a:endParaRPr lang="en-US" sz="2000" b="1" dirty="0">
              <a:latin typeface="+mj-lt"/>
            </a:endParaRPr>
          </a:p>
        </p:txBody>
      </p:sp>
      <p:sp>
        <p:nvSpPr>
          <p:cNvPr id="5" name="Date Placeholder 4"/>
          <p:cNvSpPr>
            <a:spLocks noGrp="1"/>
          </p:cNvSpPr>
          <p:nvPr>
            <p:ph type="dt" sz="half" idx="10"/>
          </p:nvPr>
        </p:nvSpPr>
        <p:spPr/>
        <p:txBody>
          <a:bodyPr/>
          <a:lstStyle/>
          <a:p>
            <a:r>
              <a:rPr lang="en-US" smtClean="0"/>
              <a:t>October 2016</a:t>
            </a:r>
            <a:endParaRPr lang="en-US" dirty="0"/>
          </a:p>
        </p:txBody>
      </p:sp>
      <p:sp>
        <p:nvSpPr>
          <p:cNvPr id="6" name="Footer Placeholder 5"/>
          <p:cNvSpPr>
            <a:spLocks noGrp="1"/>
          </p:cNvSpPr>
          <p:nvPr>
            <p:ph type="ftr" sz="quarter" idx="11"/>
          </p:nvPr>
        </p:nvSpPr>
        <p:spPr/>
        <p:txBody>
          <a:bodyPr/>
          <a:lstStyle/>
          <a:p>
            <a:r>
              <a:rPr lang="en-US" smtClean="0"/>
              <a:t>Marketplace for Immigrant Families</a:t>
            </a:r>
            <a:endParaRPr lang="en-US" dirty="0"/>
          </a:p>
        </p:txBody>
      </p:sp>
      <p:sp>
        <p:nvSpPr>
          <p:cNvPr id="7" name="Slide Number Placeholder 6"/>
          <p:cNvSpPr>
            <a:spLocks noGrp="1"/>
          </p:cNvSpPr>
          <p:nvPr>
            <p:ph type="sldNum" sz="quarter" idx="12"/>
          </p:nvPr>
        </p:nvSpPr>
        <p:spPr/>
        <p:txBody>
          <a:bodyPr/>
          <a:lstStyle/>
          <a:p>
            <a:fld id="{78C0CC3C-85F1-4D86-9B70-8D9F8B17F046}" type="slidenum">
              <a:rPr lang="en-US" smtClean="0"/>
              <a:pPr/>
              <a:t>5</a:t>
            </a:fld>
            <a:endParaRPr lang="en-US" dirty="0"/>
          </a:p>
        </p:txBody>
      </p:sp>
    </p:spTree>
    <p:extLst>
      <p:ext uri="{BB962C8B-B14F-4D97-AF65-F5344CB8AC3E}">
        <p14:creationId xmlns:p14="http://schemas.microsoft.com/office/powerpoint/2010/main" val="13165200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sz="3600" dirty="0" smtClean="0"/>
              <a:t/>
            </a:r>
            <a:br>
              <a:rPr lang="en-US" sz="3600" dirty="0" smtClean="0"/>
            </a:br>
            <a:r>
              <a:rPr lang="en-US" sz="4000" dirty="0" smtClean="0"/>
              <a:t>Want More Information </a:t>
            </a:r>
            <a:br>
              <a:rPr lang="en-US" sz="4000" dirty="0" smtClean="0"/>
            </a:br>
            <a:r>
              <a:rPr lang="en-US" sz="4000" dirty="0" smtClean="0"/>
              <a:t>about </a:t>
            </a:r>
            <a:r>
              <a:rPr lang="en-US" sz="4000" dirty="0"/>
              <a:t>the </a:t>
            </a:r>
            <a:r>
              <a:rPr lang="en-US" sz="4000" dirty="0" smtClean="0"/>
              <a:t>Marketplace</a:t>
            </a:r>
            <a:r>
              <a:rPr lang="en-US" sz="4000" dirty="0"/>
              <a:t>?</a:t>
            </a:r>
            <a:br>
              <a:rPr lang="en-US" sz="4000" dirty="0"/>
            </a:br>
            <a:endParaRPr lang="en-US" sz="3600" dirty="0"/>
          </a:p>
        </p:txBody>
      </p:sp>
      <p:pic>
        <p:nvPicPr>
          <p:cNvPr id="4098" name="Picture 2" title="graphic of social media for the Marketplace"/>
          <p:cNvPicPr>
            <a:picLocks noChangeAspect="1" noChangeArrowheads="1"/>
          </p:cNvPicPr>
          <p:nvPr/>
        </p:nvPicPr>
        <p:blipFill rotWithShape="1">
          <a:blip r:embed="rId3">
            <a:extLst>
              <a:ext uri="{28A0092B-C50C-407E-A947-70E740481C1C}">
                <a14:useLocalDpi xmlns:a14="http://schemas.microsoft.com/office/drawing/2010/main" val="0"/>
              </a:ext>
            </a:extLst>
          </a:blip>
          <a:srcRect l="5560" t="49059" r="28750" b="36093"/>
          <a:stretch/>
        </p:blipFill>
        <p:spPr bwMode="auto">
          <a:xfrm>
            <a:off x="0" y="1219199"/>
            <a:ext cx="9144000" cy="838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ontent Placeholder 1"/>
          <p:cNvSpPr>
            <a:spLocks noGrp="1"/>
          </p:cNvSpPr>
          <p:nvPr>
            <p:ph idx="1"/>
          </p:nvPr>
        </p:nvSpPr>
        <p:spPr>
          <a:xfrm>
            <a:off x="457200" y="2057400"/>
            <a:ext cx="8229600" cy="4525963"/>
          </a:xfrm>
        </p:spPr>
        <p:txBody>
          <a:bodyPr>
            <a:normAutofit/>
          </a:bodyPr>
          <a:lstStyle/>
          <a:p>
            <a:r>
              <a:rPr lang="en-US" sz="2800" dirty="0" smtClean="0">
                <a:hlinkClick r:id="rId4"/>
              </a:rPr>
              <a:t>Twitter@HealthCareGov</a:t>
            </a:r>
            <a:r>
              <a:rPr lang="en-US" sz="2800" dirty="0" smtClean="0"/>
              <a:t> </a:t>
            </a:r>
          </a:p>
          <a:p>
            <a:r>
              <a:rPr lang="en-US" sz="2800" dirty="0" smtClean="0">
                <a:hlinkClick r:id="rId5"/>
              </a:rPr>
              <a:t>Facebook.com/Healthcare.gov</a:t>
            </a:r>
            <a:r>
              <a:rPr lang="en-US" sz="2800" dirty="0">
                <a:hlinkClick r:id="rId5"/>
              </a:rPr>
              <a:t>?_</a:t>
            </a:r>
            <a:r>
              <a:rPr lang="en-US" sz="2800" dirty="0" smtClean="0">
                <a:hlinkClick r:id="rId5"/>
              </a:rPr>
              <a:t>rdr=p</a:t>
            </a:r>
            <a:endParaRPr lang="en-US" sz="2800" dirty="0" smtClean="0"/>
          </a:p>
          <a:p>
            <a:r>
              <a:rPr lang="en-US" sz="2800" dirty="0" smtClean="0">
                <a:hlinkClick r:id="rId6"/>
              </a:rPr>
              <a:t>YouTube.com/playlist?list=PLaV7m2-zFKpgZDNCz7rZ3Xx7q2cDmpAm7</a:t>
            </a:r>
            <a:r>
              <a:rPr lang="en-US" sz="2800" dirty="0" smtClean="0"/>
              <a:t> </a:t>
            </a:r>
          </a:p>
          <a:p>
            <a:pPr>
              <a:spcBef>
                <a:spcPts val="600"/>
              </a:spcBef>
            </a:pPr>
            <a:r>
              <a:rPr lang="en-US" sz="2800" dirty="0" smtClean="0"/>
              <a:t>Sign </a:t>
            </a:r>
            <a:r>
              <a:rPr lang="en-US" sz="2800" dirty="0"/>
              <a:t>up to get email and text alerts at HealthCare.gov/subscribe</a:t>
            </a:r>
          </a:p>
          <a:p>
            <a:pPr lvl="1">
              <a:spcBef>
                <a:spcPts val="600"/>
              </a:spcBef>
            </a:pPr>
            <a:r>
              <a:rPr lang="en-US" dirty="0"/>
              <a:t>CuidadoDeSalud.gov for Spanish</a:t>
            </a:r>
          </a:p>
          <a:p>
            <a:pPr>
              <a:spcBef>
                <a:spcPts val="600"/>
              </a:spcBef>
            </a:pPr>
            <a:r>
              <a:rPr lang="en-US" sz="2800" dirty="0"/>
              <a:t>Updates and resources for organizations are available at Marketplace.cms.gov</a:t>
            </a:r>
          </a:p>
          <a:p>
            <a:pPr lvl="1"/>
            <a:endParaRPr lang="en-US" dirty="0"/>
          </a:p>
        </p:txBody>
      </p:sp>
      <p:sp>
        <p:nvSpPr>
          <p:cNvPr id="4" name="Date Placeholder 3"/>
          <p:cNvSpPr>
            <a:spLocks noGrp="1"/>
          </p:cNvSpPr>
          <p:nvPr>
            <p:ph type="dt" sz="half" idx="10"/>
          </p:nvPr>
        </p:nvSpPr>
        <p:spPr/>
        <p:txBody>
          <a:bodyPr/>
          <a:lstStyle/>
          <a:p>
            <a:r>
              <a:rPr lang="en-US" smtClean="0"/>
              <a:t>October 2016</a:t>
            </a:r>
            <a:endParaRPr lang="en-US" dirty="0"/>
          </a:p>
        </p:txBody>
      </p:sp>
      <p:sp>
        <p:nvSpPr>
          <p:cNvPr id="5" name="Footer Placeholder 4"/>
          <p:cNvSpPr>
            <a:spLocks noGrp="1"/>
          </p:cNvSpPr>
          <p:nvPr>
            <p:ph type="ftr" sz="quarter" idx="11"/>
          </p:nvPr>
        </p:nvSpPr>
        <p:spPr/>
        <p:txBody>
          <a:bodyPr/>
          <a:lstStyle/>
          <a:p>
            <a:r>
              <a:rPr lang="en-US" smtClean="0"/>
              <a:t>Marketplace for Immigrant Families</a:t>
            </a:r>
            <a:endParaRPr lang="en-US" dirty="0"/>
          </a:p>
        </p:txBody>
      </p:sp>
      <p:sp>
        <p:nvSpPr>
          <p:cNvPr id="6" name="Slide Number Placeholder 5"/>
          <p:cNvSpPr>
            <a:spLocks noGrp="1"/>
          </p:cNvSpPr>
          <p:nvPr>
            <p:ph type="sldNum" sz="quarter" idx="12"/>
          </p:nvPr>
        </p:nvSpPr>
        <p:spPr/>
        <p:txBody>
          <a:bodyPr/>
          <a:lstStyle/>
          <a:p>
            <a:fld id="{78C0CC3C-85F1-4D86-9B70-8D9F8B17F046}" type="slidenum">
              <a:rPr lang="en-US" smtClean="0"/>
              <a:pPr/>
              <a:t>50</a:t>
            </a:fld>
            <a:endParaRPr lang="en-US" dirty="0"/>
          </a:p>
        </p:txBody>
      </p:sp>
    </p:spTree>
    <p:extLst>
      <p:ext uri="{BB962C8B-B14F-4D97-AF65-F5344CB8AC3E}">
        <p14:creationId xmlns:p14="http://schemas.microsoft.com/office/powerpoint/2010/main" val="403501483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sz="3600" dirty="0" smtClean="0"/>
              <a:t/>
            </a:r>
            <a:br>
              <a:rPr lang="en-US" sz="3600" dirty="0" smtClean="0"/>
            </a:br>
            <a:r>
              <a:rPr lang="en-US" sz="4000" dirty="0"/>
              <a:t/>
            </a:r>
            <a:br>
              <a:rPr lang="en-US" sz="4000" dirty="0"/>
            </a:br>
            <a:endParaRPr lang="en-US" sz="3600" dirty="0"/>
          </a:p>
        </p:txBody>
      </p:sp>
      <p:sp>
        <p:nvSpPr>
          <p:cNvPr id="4" name="Date Placeholder 3"/>
          <p:cNvSpPr>
            <a:spLocks noGrp="1"/>
          </p:cNvSpPr>
          <p:nvPr>
            <p:ph type="dt" sz="half" idx="10"/>
          </p:nvPr>
        </p:nvSpPr>
        <p:spPr/>
        <p:txBody>
          <a:bodyPr/>
          <a:lstStyle/>
          <a:p>
            <a:r>
              <a:rPr lang="en-US" smtClean="0"/>
              <a:t>October 2016</a:t>
            </a:r>
            <a:endParaRPr lang="en-US" dirty="0"/>
          </a:p>
        </p:txBody>
      </p:sp>
      <p:sp>
        <p:nvSpPr>
          <p:cNvPr id="6" name="Content Placeholder 2"/>
          <p:cNvSpPr txBox="1">
            <a:spLocks/>
          </p:cNvSpPr>
          <p:nvPr/>
        </p:nvSpPr>
        <p:spPr>
          <a:xfrm>
            <a:off x="304800" y="1363710"/>
            <a:ext cx="8382000" cy="4525963"/>
          </a:xfrm>
          <a:prstGeom prst="rect">
            <a:avLst/>
          </a:prstGeom>
        </p:spPr>
        <p:txBody>
          <a:bodyPr vert="horz" lIns="91440" tIns="45720" rIns="91440" bIns="45720" rtlCol="0">
            <a:normAutofit/>
          </a:bodyPr>
          <a:lstStyle>
            <a:lvl1pPr marL="342900" marR="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
              <a:tabLst/>
              <a:defRPr sz="3000" kern="1200">
                <a:solidFill>
                  <a:schemeClr val="tx1"/>
                </a:solidFill>
                <a:latin typeface="Calibri" panose="020F0502020204030204" pitchFamily="34" charset="0"/>
                <a:ea typeface="+mn-ea"/>
                <a:cs typeface="Calibri" panose="020F0502020204030204" pitchFamily="34" charset="0"/>
              </a:defRPr>
            </a:lvl1pPr>
            <a:lvl2pPr marL="628650" marR="0" indent="-287338" algn="l" defTabSz="914400" rtl="0" eaLnBrk="1" fontAlgn="auto" latinLnBrk="0" hangingPunct="1">
              <a:lnSpc>
                <a:spcPct val="100000"/>
              </a:lnSpc>
              <a:spcBef>
                <a:spcPct val="20000"/>
              </a:spcBef>
              <a:spcAft>
                <a:spcPts val="0"/>
              </a:spcAft>
              <a:buClrTx/>
              <a:buSzTx/>
              <a:buFont typeface="Arial" pitchFamily="34" charset="0"/>
              <a:buChar char="•"/>
              <a:tabLst/>
              <a:defRPr sz="2600" kern="1200">
                <a:solidFill>
                  <a:schemeClr val="tx1"/>
                </a:solidFill>
                <a:latin typeface="Calibri" panose="020F0502020204030204" pitchFamily="34" charset="0"/>
                <a:ea typeface="+mn-ea"/>
                <a:cs typeface="Calibri" panose="020F0502020204030204" pitchFamily="34" charset="0"/>
              </a:defRPr>
            </a:lvl2pPr>
            <a:lvl3pPr marL="969963" marR="0" indent="-341313" algn="l" defTabSz="914400" rtl="0" eaLnBrk="1" fontAlgn="auto" latinLnBrk="0" hangingPunct="1">
              <a:lnSpc>
                <a:spcPct val="100000"/>
              </a:lnSpc>
              <a:spcBef>
                <a:spcPct val="20000"/>
              </a:spcBef>
              <a:spcAft>
                <a:spcPts val="0"/>
              </a:spcAft>
              <a:buClrTx/>
              <a:buSzPct val="50000"/>
              <a:buFont typeface="Wingdings" panose="05000000000000000000" pitchFamily="2" charset="2"/>
              <a:buChar char="q"/>
              <a:tabLst/>
              <a:defRPr sz="2600" kern="1200">
                <a:solidFill>
                  <a:schemeClr val="tx1"/>
                </a:solidFill>
                <a:latin typeface="Calibri" panose="020F0502020204030204" pitchFamily="34" charset="0"/>
                <a:ea typeface="+mn-ea"/>
                <a:cs typeface="Calibri" panose="020F0502020204030204" pitchFamily="34" charset="0"/>
              </a:defRPr>
            </a:lvl3pPr>
            <a:lvl4pPr marL="1258888" marR="0" indent="-288925" algn="l" defTabSz="914400" rtl="0" eaLnBrk="1" fontAlgn="auto" latinLnBrk="0" hangingPunct="1">
              <a:lnSpc>
                <a:spcPct val="100000"/>
              </a:lnSpc>
              <a:spcBef>
                <a:spcPct val="20000"/>
              </a:spcBef>
              <a:spcAft>
                <a:spcPts val="0"/>
              </a:spcAft>
              <a:buClrTx/>
              <a:buSzTx/>
              <a:buFont typeface="Courier New" panose="02070309020205020404" pitchFamily="49" charset="0"/>
              <a:buChar char="o"/>
              <a:tabLst/>
              <a:defRPr sz="2000" kern="1200">
                <a:solidFill>
                  <a:schemeClr val="tx1"/>
                </a:solidFill>
                <a:latin typeface="Calibri" panose="020F0502020204030204" pitchFamily="34" charset="0"/>
                <a:ea typeface="+mn-ea"/>
                <a:cs typeface="Calibri" panose="020F0502020204030204" pitchFamily="34" charset="0"/>
              </a:defRPr>
            </a:lvl4pPr>
            <a:lvl5pPr marL="1543050" marR="0" indent="-287338" algn="l" defTabSz="914400" rtl="0" eaLnBrk="1" fontAlgn="auto" latinLnBrk="0" hangingPunct="1">
              <a:lnSpc>
                <a:spcPct val="100000"/>
              </a:lnSpc>
              <a:spcBef>
                <a:spcPct val="20000"/>
              </a:spcBef>
              <a:spcAft>
                <a:spcPts val="0"/>
              </a:spcAft>
              <a:buClrTx/>
              <a:buSzTx/>
              <a:buFont typeface="Calibri" panose="020F0502020204030204" pitchFamily="34" charset="0"/>
              <a:buChar char="–"/>
              <a:tabLst/>
              <a:defRPr sz="2000" kern="1200">
                <a:solidFill>
                  <a:schemeClr val="tx1"/>
                </a:solidFill>
                <a:latin typeface="Calibri" panose="020F0502020204030204" pitchFamily="34" charset="0"/>
                <a:ea typeface="+mn-ea"/>
                <a:cs typeface="Calibri" panose="020F050202020403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Wingdings" panose="05000000000000000000" pitchFamily="2" charset="2"/>
              <a:buNone/>
            </a:pPr>
            <a:r>
              <a:rPr lang="en-US" smtClean="0"/>
              <a:t>This training module is provided by the</a:t>
            </a:r>
          </a:p>
          <a:p>
            <a:pPr marL="0" indent="0" algn="ctr">
              <a:buFont typeface="Wingdings" panose="05000000000000000000" pitchFamily="2" charset="2"/>
              <a:buNone/>
            </a:pPr>
            <a:r>
              <a:rPr lang="en-US" smtClean="0"/>
              <a:t>CMS National Training Program (NTP)</a:t>
            </a:r>
          </a:p>
          <a:p>
            <a:pPr marL="0" indent="0" algn="ctr">
              <a:buFont typeface="Wingdings" panose="05000000000000000000" pitchFamily="2" charset="2"/>
              <a:buNone/>
            </a:pPr>
            <a:r>
              <a:rPr lang="en-US" smtClean="0"/>
              <a:t>For questions about training products email </a:t>
            </a:r>
            <a:r>
              <a:rPr lang="en-US" smtClean="0">
                <a:hlinkClick r:id="rId3"/>
              </a:rPr>
              <a:t>training@cms.hhs.gov</a:t>
            </a:r>
            <a:r>
              <a:rPr lang="en-US" smtClean="0"/>
              <a:t>. </a:t>
            </a:r>
          </a:p>
          <a:p>
            <a:pPr marL="0" indent="0" algn="ctr">
              <a:buFont typeface="Wingdings" panose="05000000000000000000" pitchFamily="2" charset="2"/>
              <a:buNone/>
            </a:pPr>
            <a:r>
              <a:rPr lang="en-US" smtClean="0"/>
              <a:t>To view all available NTP materials,</a:t>
            </a:r>
          </a:p>
          <a:p>
            <a:pPr marL="0" indent="0" algn="ctr">
              <a:buFont typeface="Wingdings" panose="05000000000000000000" pitchFamily="2" charset="2"/>
              <a:buNone/>
            </a:pPr>
            <a:r>
              <a:rPr lang="en-US" smtClean="0"/>
              <a:t> or to subscribe to our email list, visit </a:t>
            </a:r>
            <a:r>
              <a:rPr lang="en-US" smtClean="0">
                <a:hlinkClick r:id="rId4"/>
              </a:rPr>
              <a:t>cms.gov/outreach-and-education/training/cmsnationaltrainingprogram/</a:t>
            </a:r>
            <a:r>
              <a:rPr lang="en-US" smtClean="0"/>
              <a:t> </a:t>
            </a:r>
          </a:p>
          <a:p>
            <a:endParaRPr lang="en-US" smtClean="0"/>
          </a:p>
          <a:p>
            <a:endParaRPr lang="en-US" dirty="0"/>
          </a:p>
        </p:txBody>
      </p:sp>
      <p:sp>
        <p:nvSpPr>
          <p:cNvPr id="2" name="Footer Placeholder 1"/>
          <p:cNvSpPr>
            <a:spLocks noGrp="1"/>
          </p:cNvSpPr>
          <p:nvPr>
            <p:ph type="ftr" sz="quarter" idx="11"/>
          </p:nvPr>
        </p:nvSpPr>
        <p:spPr/>
        <p:txBody>
          <a:bodyPr/>
          <a:lstStyle/>
          <a:p>
            <a:r>
              <a:rPr lang="en-US" smtClean="0"/>
              <a:t>Marketplace for Immigrant Families</a:t>
            </a:r>
            <a:endParaRPr lang="en-US" dirty="0"/>
          </a:p>
        </p:txBody>
      </p:sp>
      <p:sp>
        <p:nvSpPr>
          <p:cNvPr id="5" name="Slide Number Placeholder 4"/>
          <p:cNvSpPr>
            <a:spLocks noGrp="1"/>
          </p:cNvSpPr>
          <p:nvPr>
            <p:ph type="sldNum" sz="quarter" idx="12"/>
          </p:nvPr>
        </p:nvSpPr>
        <p:spPr/>
        <p:txBody>
          <a:bodyPr/>
          <a:lstStyle/>
          <a:p>
            <a:fld id="{78C0CC3C-85F1-4D86-9B70-8D9F8B17F046}" type="slidenum">
              <a:rPr lang="en-US" smtClean="0"/>
              <a:pPr/>
              <a:t>51</a:t>
            </a:fld>
            <a:endParaRPr lang="en-US" dirty="0"/>
          </a:p>
        </p:txBody>
      </p:sp>
    </p:spTree>
    <p:extLst>
      <p:ext uri="{BB962C8B-B14F-4D97-AF65-F5344CB8AC3E}">
        <p14:creationId xmlns:p14="http://schemas.microsoft.com/office/powerpoint/2010/main" val="40169553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normAutofit/>
          </a:bodyPr>
          <a:lstStyle/>
          <a:p>
            <a:r>
              <a:rPr lang="en-US" sz="3600" dirty="0" smtClean="0"/>
              <a:t>Additional Eligible Immigration Statuses</a:t>
            </a:r>
            <a:endParaRPr lang="en-US" sz="3200" dirty="0">
              <a:solidFill>
                <a:srgbClr val="FFCC00"/>
              </a:solidFill>
            </a:endParaRPr>
          </a:p>
        </p:txBody>
      </p:sp>
      <p:sp>
        <p:nvSpPr>
          <p:cNvPr id="2" name="Content Placeholder 1"/>
          <p:cNvSpPr>
            <a:spLocks noGrp="1"/>
          </p:cNvSpPr>
          <p:nvPr>
            <p:ph idx="1"/>
          </p:nvPr>
        </p:nvSpPr>
        <p:spPr>
          <a:xfrm>
            <a:off x="457200" y="1371600"/>
            <a:ext cx="8229600" cy="4525963"/>
          </a:xfrm>
        </p:spPr>
        <p:txBody>
          <a:bodyPr>
            <a:normAutofit fontScale="92500" lnSpcReduction="10000"/>
          </a:bodyPr>
          <a:lstStyle/>
          <a:p>
            <a:pPr>
              <a:spcBef>
                <a:spcPts val="600"/>
              </a:spcBef>
              <a:buFont typeface="Wingdings" panose="05000000000000000000" pitchFamily="2" charset="2"/>
              <a:buChar char="§"/>
            </a:pPr>
            <a:r>
              <a:rPr lang="en-US" sz="2400" dirty="0" smtClean="0"/>
              <a:t>Victim </a:t>
            </a:r>
            <a:r>
              <a:rPr lang="en-US" sz="2400" dirty="0"/>
              <a:t>of trafficking and his or her spouse, child, sibling, or parent </a:t>
            </a:r>
          </a:p>
          <a:p>
            <a:pPr>
              <a:spcBef>
                <a:spcPts val="600"/>
              </a:spcBef>
              <a:buFont typeface="Wingdings" panose="05000000000000000000" pitchFamily="2" charset="2"/>
              <a:buChar char="§"/>
            </a:pPr>
            <a:r>
              <a:rPr lang="en-US" sz="2400" dirty="0"/>
              <a:t>Granted Withholding of Deportation or Withholding of </a:t>
            </a:r>
            <a:r>
              <a:rPr lang="en-US" sz="2400" dirty="0" smtClean="0"/>
              <a:t>Removal under </a:t>
            </a:r>
            <a:r>
              <a:rPr lang="en-US" sz="2400" dirty="0"/>
              <a:t>the immigration laws or under the Convention </a:t>
            </a:r>
            <a:r>
              <a:rPr lang="en-US" sz="2400" dirty="0" smtClean="0"/>
              <a:t>Against </a:t>
            </a:r>
            <a:r>
              <a:rPr lang="en-US" sz="2400" dirty="0"/>
              <a:t>Torture </a:t>
            </a:r>
            <a:r>
              <a:rPr lang="en-US" sz="2400" dirty="0" smtClean="0"/>
              <a:t>(CAT)</a:t>
            </a:r>
            <a:endParaRPr lang="en-US" sz="2400" dirty="0"/>
          </a:p>
          <a:p>
            <a:pPr>
              <a:spcBef>
                <a:spcPts val="600"/>
              </a:spcBef>
              <a:buFont typeface="Wingdings" panose="05000000000000000000" pitchFamily="2" charset="2"/>
              <a:buChar char="§"/>
            </a:pPr>
            <a:r>
              <a:rPr lang="en-US" sz="2400" dirty="0"/>
              <a:t>Individual with non-immigrant status (including worker </a:t>
            </a:r>
            <a:r>
              <a:rPr lang="en-US" sz="2400" dirty="0" smtClean="0"/>
              <a:t>visas (such as H1, H-2A, H-2B), </a:t>
            </a:r>
            <a:r>
              <a:rPr lang="en-US" sz="2400" dirty="0"/>
              <a:t>student </a:t>
            </a:r>
            <a:r>
              <a:rPr lang="en-US" sz="2400" dirty="0" smtClean="0"/>
              <a:t>visas, U-visa, T-visa, and other visas, </a:t>
            </a:r>
            <a:r>
              <a:rPr lang="en-US" sz="2400" dirty="0"/>
              <a:t>and citizens of Micronesia, the Marshall Islands, and </a:t>
            </a:r>
            <a:r>
              <a:rPr lang="en-US" sz="2400" dirty="0" smtClean="0"/>
              <a:t>Palau </a:t>
            </a:r>
          </a:p>
          <a:p>
            <a:pPr>
              <a:spcBef>
                <a:spcPts val="600"/>
              </a:spcBef>
              <a:buFont typeface="Wingdings" panose="05000000000000000000" pitchFamily="2" charset="2"/>
              <a:buChar char="§"/>
            </a:pPr>
            <a:r>
              <a:rPr lang="en-US" sz="2400" dirty="0" smtClean="0"/>
              <a:t>Temporary Protected Status (TPS)</a:t>
            </a:r>
            <a:endParaRPr lang="en-US" sz="2400" dirty="0"/>
          </a:p>
          <a:p>
            <a:pPr>
              <a:spcBef>
                <a:spcPts val="600"/>
              </a:spcBef>
              <a:buFont typeface="Wingdings" panose="05000000000000000000" pitchFamily="2" charset="2"/>
              <a:buChar char="§"/>
            </a:pPr>
            <a:r>
              <a:rPr lang="en-US" sz="2400" dirty="0" smtClean="0"/>
              <a:t>Deferred </a:t>
            </a:r>
            <a:r>
              <a:rPr lang="en-US" sz="2400" dirty="0"/>
              <a:t>Enforced Departure </a:t>
            </a:r>
            <a:r>
              <a:rPr lang="en-US" sz="2400" dirty="0" smtClean="0"/>
              <a:t>(DED) </a:t>
            </a:r>
            <a:endParaRPr lang="en-US" sz="2400" dirty="0"/>
          </a:p>
          <a:p>
            <a:pPr>
              <a:spcBef>
                <a:spcPts val="600"/>
              </a:spcBef>
            </a:pPr>
            <a:r>
              <a:rPr lang="en-US" sz="2400" dirty="0"/>
              <a:t>Deferred Action Status (Exception: Deferred Action for Childhood Arrivals (DACA</a:t>
            </a:r>
            <a:r>
              <a:rPr lang="en-US" sz="2400" dirty="0" smtClean="0"/>
              <a:t>), as described in the 2012 DHS policy, isn’t </a:t>
            </a:r>
            <a:r>
              <a:rPr lang="en-US" sz="2400" dirty="0"/>
              <a:t>an eligible immigration status for applying for health </a:t>
            </a:r>
            <a:r>
              <a:rPr lang="en-US" sz="2400" dirty="0" smtClean="0"/>
              <a:t>insurance coverage through a Marketplace)</a:t>
            </a:r>
            <a:endParaRPr lang="en-US" sz="2400" dirty="0"/>
          </a:p>
          <a:p>
            <a:endParaRPr lang="en-US" sz="2000" dirty="0"/>
          </a:p>
        </p:txBody>
      </p:sp>
      <p:sp>
        <p:nvSpPr>
          <p:cNvPr id="9"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solidFill>
                  <a:prstClr val="black"/>
                </a:solidFill>
              </a:rPr>
              <a:t>Octo</a:t>
            </a:r>
            <a:r>
              <a:rPr kumimoji="0" lang="en-US" sz="1200" b="0" i="0" u="none" strike="noStrike" kern="1200" cap="none" spc="0" normalizeH="0" baseline="0" noProof="0" dirty="0" err="1" smtClean="0">
                <a:ln>
                  <a:noFill/>
                </a:ln>
                <a:solidFill>
                  <a:prstClr val="black"/>
                </a:solidFill>
                <a:effectLst/>
                <a:uLnTx/>
                <a:uFillTx/>
                <a:latin typeface="Calibri" panose="020F0502020204030204" pitchFamily="34" charset="0"/>
                <a:ea typeface="+mn-ea"/>
              </a:rPr>
              <a:t>ber</a:t>
            </a:r>
            <a:r>
              <a:rPr lang="en-US" dirty="0">
                <a:solidFill>
                  <a:prstClr val="black"/>
                </a:solidFill>
              </a:rPr>
              <a:t> </a:t>
            </a: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40313887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76200"/>
            <a:ext cx="8229600" cy="1219200"/>
          </a:xfrm>
        </p:spPr>
        <p:txBody>
          <a:bodyPr/>
          <a:lstStyle/>
          <a:p>
            <a:r>
              <a:rPr lang="en-US" sz="3600" dirty="0" smtClean="0"/>
              <a:t>Additional Eligible </a:t>
            </a:r>
            <a:r>
              <a:rPr lang="en-US" sz="3600" dirty="0"/>
              <a:t>Immigration </a:t>
            </a:r>
            <a:r>
              <a:rPr lang="en-US" sz="3600" dirty="0" smtClean="0"/>
              <a:t>Statuses </a:t>
            </a:r>
            <a:r>
              <a:rPr lang="en-US" dirty="0" smtClean="0"/>
              <a:t>– Continued </a:t>
            </a:r>
            <a:endParaRPr lang="en-US" sz="3600" dirty="0">
              <a:solidFill>
                <a:srgbClr val="FFCC00"/>
              </a:solidFill>
            </a:endParaRPr>
          </a:p>
        </p:txBody>
      </p:sp>
      <p:sp>
        <p:nvSpPr>
          <p:cNvPr id="2" name="Content Placeholder 1"/>
          <p:cNvSpPr>
            <a:spLocks noGrp="1"/>
          </p:cNvSpPr>
          <p:nvPr>
            <p:ph idx="1"/>
          </p:nvPr>
        </p:nvSpPr>
        <p:spPr>
          <a:xfrm>
            <a:off x="457200" y="1463720"/>
            <a:ext cx="8229600" cy="4525963"/>
          </a:xfrm>
        </p:spPr>
        <p:txBody>
          <a:bodyPr>
            <a:normAutofit fontScale="77500" lnSpcReduction="20000"/>
          </a:bodyPr>
          <a:lstStyle/>
          <a:p>
            <a:pPr>
              <a:lnSpc>
                <a:spcPct val="120000"/>
              </a:lnSpc>
              <a:spcBef>
                <a:spcPts val="600"/>
              </a:spcBef>
              <a:buFont typeface="Wingdings" panose="05000000000000000000" pitchFamily="2" charset="2"/>
              <a:buChar char="§"/>
            </a:pPr>
            <a:r>
              <a:rPr lang="en-US" dirty="0"/>
              <a:t>Lawful temporary resident </a:t>
            </a:r>
            <a:endParaRPr lang="en-US" dirty="0" smtClean="0"/>
          </a:p>
          <a:p>
            <a:pPr>
              <a:lnSpc>
                <a:spcPct val="120000"/>
              </a:lnSpc>
              <a:spcBef>
                <a:spcPts val="600"/>
              </a:spcBef>
              <a:buFont typeface="Wingdings" panose="05000000000000000000" pitchFamily="2" charset="2"/>
              <a:buChar char="§"/>
            </a:pPr>
            <a:r>
              <a:rPr lang="en-US" dirty="0" smtClean="0"/>
              <a:t>Amerasian immigrants</a:t>
            </a:r>
          </a:p>
          <a:p>
            <a:pPr>
              <a:lnSpc>
                <a:spcPct val="120000"/>
              </a:lnSpc>
              <a:spcBef>
                <a:spcPts val="300"/>
              </a:spcBef>
            </a:pPr>
            <a:r>
              <a:rPr lang="en-US" dirty="0"/>
              <a:t>Special </a:t>
            </a:r>
            <a:r>
              <a:rPr lang="en-US" dirty="0" smtClean="0"/>
              <a:t>immigrant visa </a:t>
            </a:r>
            <a:r>
              <a:rPr lang="en-US" dirty="0"/>
              <a:t>holders from Iraq or Afghanistan</a:t>
            </a:r>
          </a:p>
          <a:p>
            <a:pPr>
              <a:lnSpc>
                <a:spcPct val="120000"/>
              </a:lnSpc>
              <a:spcBef>
                <a:spcPts val="600"/>
              </a:spcBef>
              <a:buFont typeface="Wingdings" panose="05000000000000000000" pitchFamily="2" charset="2"/>
              <a:buChar char="§"/>
            </a:pPr>
            <a:r>
              <a:rPr lang="en-US" dirty="0" smtClean="0"/>
              <a:t>Administrative order staying removal issued by </a:t>
            </a:r>
            <a:r>
              <a:rPr lang="en-US" dirty="0"/>
              <a:t>the Department of Homeland Security (DHS) </a:t>
            </a:r>
          </a:p>
          <a:p>
            <a:pPr>
              <a:lnSpc>
                <a:spcPct val="120000"/>
              </a:lnSpc>
              <a:spcBef>
                <a:spcPts val="600"/>
              </a:spcBef>
              <a:buFont typeface="Wingdings" panose="05000000000000000000" pitchFamily="2" charset="2"/>
              <a:buChar char="§"/>
            </a:pPr>
            <a:r>
              <a:rPr lang="en-US" dirty="0"/>
              <a:t>Member of a </a:t>
            </a:r>
            <a:r>
              <a:rPr lang="en-US" dirty="0" smtClean="0"/>
              <a:t>federally-recognized </a:t>
            </a:r>
            <a:r>
              <a:rPr lang="en-US" dirty="0"/>
              <a:t>Indian tribe </a:t>
            </a:r>
            <a:r>
              <a:rPr lang="en-US" dirty="0" smtClean="0"/>
              <a:t>or an </a:t>
            </a:r>
            <a:r>
              <a:rPr lang="en-US" dirty="0"/>
              <a:t>American Indian born in Canada </a:t>
            </a:r>
            <a:endParaRPr lang="en-US" dirty="0" smtClean="0"/>
          </a:p>
          <a:p>
            <a:pPr>
              <a:lnSpc>
                <a:spcPct val="120000"/>
              </a:lnSpc>
              <a:spcBef>
                <a:spcPts val="600"/>
              </a:spcBef>
              <a:buFont typeface="Wingdings" panose="05000000000000000000" pitchFamily="2" charset="2"/>
              <a:buChar char="§"/>
            </a:pPr>
            <a:r>
              <a:rPr lang="en-US" dirty="0" smtClean="0"/>
              <a:t>Resident of American Samoa</a:t>
            </a:r>
          </a:p>
          <a:p>
            <a:pPr lvl="1">
              <a:lnSpc>
                <a:spcPct val="120000"/>
              </a:lnSpc>
              <a:spcBef>
                <a:spcPts val="600"/>
              </a:spcBef>
            </a:pPr>
            <a:r>
              <a:rPr lang="en-US" dirty="0" smtClean="0"/>
              <a:t>Seeking Marketplace overage while residing within the 50 states or the District of Columbia</a:t>
            </a:r>
          </a:p>
          <a:p>
            <a:pPr marL="0" indent="0">
              <a:spcBef>
                <a:spcPts val="600"/>
              </a:spcBef>
              <a:buNone/>
            </a:pPr>
            <a:endParaRPr lang="en-US" dirty="0"/>
          </a:p>
          <a:p>
            <a:pPr>
              <a:spcBef>
                <a:spcPts val="600"/>
              </a:spcBef>
              <a:buFont typeface="Wingdings" panose="05000000000000000000" pitchFamily="2" charset="2"/>
              <a:buChar char="§"/>
            </a:pPr>
            <a:endParaRPr lang="en-US" sz="2800" dirty="0"/>
          </a:p>
        </p:txBody>
      </p:sp>
      <p:sp>
        <p:nvSpPr>
          <p:cNvPr id="9"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solidFill>
                  <a:prstClr val="black"/>
                </a:solidFill>
              </a:rPr>
              <a:t>October</a:t>
            </a: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7"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31710216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lstStyle/>
          <a:p>
            <a:r>
              <a:rPr lang="en-US" sz="3600" dirty="0"/>
              <a:t>Eligible Immigration </a:t>
            </a:r>
            <a:r>
              <a:rPr lang="en-US" sz="3600" dirty="0" smtClean="0"/>
              <a:t>Status — Applicants</a:t>
            </a:r>
            <a:endParaRPr lang="en-US" sz="2400" dirty="0">
              <a:solidFill>
                <a:srgbClr val="FFCC00"/>
              </a:solidFill>
            </a:endParaRPr>
          </a:p>
        </p:txBody>
      </p:sp>
      <p:sp>
        <p:nvSpPr>
          <p:cNvPr id="2" name="Content Placeholder 1"/>
          <p:cNvSpPr>
            <a:spLocks noGrp="1"/>
          </p:cNvSpPr>
          <p:nvPr>
            <p:ph idx="1"/>
          </p:nvPr>
        </p:nvSpPr>
        <p:spPr>
          <a:xfrm>
            <a:off x="438150" y="1468268"/>
            <a:ext cx="8382000" cy="4525963"/>
          </a:xfrm>
        </p:spPr>
        <p:txBody>
          <a:bodyPr>
            <a:normAutofit lnSpcReduction="10000"/>
          </a:bodyPr>
          <a:lstStyle/>
          <a:p>
            <a:pPr>
              <a:buFont typeface="Wingdings" panose="05000000000000000000" pitchFamily="2" charset="2"/>
              <a:buChar char="§"/>
            </a:pPr>
            <a:r>
              <a:rPr lang="en-US" sz="2800" dirty="0" smtClean="0"/>
              <a:t>Applicants for </a:t>
            </a:r>
            <a:endParaRPr lang="en-US" dirty="0" smtClean="0"/>
          </a:p>
          <a:p>
            <a:pPr marL="695325" lvl="1" indent="-349250"/>
            <a:r>
              <a:rPr lang="en-US" sz="2400" dirty="0"/>
              <a:t>Temporary Protected Status with employment authorization</a:t>
            </a:r>
          </a:p>
          <a:p>
            <a:pPr marL="695325" lvl="1" indent="-349250">
              <a:buFont typeface="Arial" panose="020B0604020202020204" pitchFamily="34" charset="0"/>
              <a:buChar char="•"/>
            </a:pPr>
            <a:r>
              <a:rPr lang="en-US" sz="2400" dirty="0" smtClean="0"/>
              <a:t>Special </a:t>
            </a:r>
            <a:r>
              <a:rPr lang="en-US" sz="2400" dirty="0"/>
              <a:t>Immigrant Juvenile Status </a:t>
            </a:r>
            <a:endParaRPr lang="en-US" sz="2400" dirty="0" smtClean="0"/>
          </a:p>
          <a:p>
            <a:pPr marL="695325" lvl="1" indent="-349250"/>
            <a:r>
              <a:rPr lang="en-US" sz="2400" dirty="0"/>
              <a:t>Victim of trafficking visa </a:t>
            </a:r>
            <a:endParaRPr lang="en-US" sz="2400" dirty="0" smtClean="0"/>
          </a:p>
          <a:p>
            <a:pPr marL="695325" lvl="1" indent="-349250">
              <a:buFont typeface="Arial" panose="020B0604020202020204" pitchFamily="34" charset="0"/>
              <a:buChar char="•"/>
            </a:pPr>
            <a:r>
              <a:rPr lang="en-US" sz="2400" dirty="0" smtClean="0"/>
              <a:t>Adjustment </a:t>
            </a:r>
            <a:r>
              <a:rPr lang="en-US" sz="2400" dirty="0"/>
              <a:t>to </a:t>
            </a:r>
            <a:r>
              <a:rPr lang="en-US" sz="2400" dirty="0" smtClean="0"/>
              <a:t>Lawful Permanent Resident </a:t>
            </a:r>
            <a:r>
              <a:rPr lang="en-US" sz="2400" dirty="0"/>
              <a:t>Status </a:t>
            </a:r>
            <a:r>
              <a:rPr lang="en-US" sz="2400" dirty="0" smtClean="0"/>
              <a:t>(with approved visa petition)</a:t>
            </a:r>
          </a:p>
          <a:p>
            <a:pPr marL="695325" lvl="1" indent="-349250">
              <a:buFont typeface="Arial" panose="020B0604020202020204" pitchFamily="34" charset="0"/>
              <a:buChar char="•"/>
            </a:pPr>
            <a:r>
              <a:rPr lang="en-US" sz="2400" dirty="0" smtClean="0"/>
              <a:t>Asylum* </a:t>
            </a:r>
          </a:p>
          <a:p>
            <a:pPr marL="695325" lvl="1" indent="-349250">
              <a:buFont typeface="Arial" panose="020B0604020202020204" pitchFamily="34" charset="0"/>
              <a:buChar char="•"/>
            </a:pPr>
            <a:r>
              <a:rPr lang="en-US" sz="2400" dirty="0" smtClean="0"/>
              <a:t>Withholding </a:t>
            </a:r>
            <a:r>
              <a:rPr lang="en-US" sz="2400" dirty="0"/>
              <a:t>of Deportation or Withholding of Removal, under the immigration laws or under the Convention against Torture (CAT</a:t>
            </a:r>
            <a:r>
              <a:rPr lang="en-US" sz="2400" dirty="0" smtClean="0"/>
              <a:t>)</a:t>
            </a:r>
            <a:endParaRPr lang="en-US" sz="2400" dirty="0"/>
          </a:p>
          <a:p>
            <a:pPr marL="0" indent="0">
              <a:buNone/>
            </a:pPr>
            <a:r>
              <a:rPr lang="en-US" dirty="0"/>
              <a:t>	</a:t>
            </a:r>
          </a:p>
          <a:p>
            <a:endParaRPr lang="en-US" dirty="0"/>
          </a:p>
        </p:txBody>
      </p:sp>
      <p:sp>
        <p:nvSpPr>
          <p:cNvPr id="8" name="TextBox 7"/>
          <p:cNvSpPr txBox="1"/>
          <p:nvPr/>
        </p:nvSpPr>
        <p:spPr>
          <a:xfrm>
            <a:off x="419100" y="5334000"/>
            <a:ext cx="8305800" cy="1015663"/>
          </a:xfrm>
          <a:prstGeom prst="rect">
            <a:avLst/>
          </a:prstGeom>
          <a:noFill/>
        </p:spPr>
        <p:txBody>
          <a:bodyPr wrap="square" rtlCol="0">
            <a:spAutoFit/>
          </a:bodyPr>
          <a:lstStyle/>
          <a:p>
            <a:r>
              <a:rPr lang="en-US" sz="2000" dirty="0" smtClean="0"/>
              <a:t>*Applicants for asylum are eligible for Marketplace coverage only if they’ve been granted employment authorization or are under 14 and have had an application pending for at least 180 days.</a:t>
            </a:r>
            <a:endParaRPr lang="en-US" sz="2000" dirty="0"/>
          </a:p>
        </p:txBody>
      </p:sp>
      <p:sp>
        <p:nvSpPr>
          <p:cNvPr id="11"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October 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10"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13098363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43000"/>
          </a:xfrm>
        </p:spPr>
        <p:txBody>
          <a:bodyPr/>
          <a:lstStyle/>
          <a:p>
            <a:r>
              <a:rPr lang="en-US" sz="3600" dirty="0"/>
              <a:t>Eligible Immigration </a:t>
            </a:r>
            <a:r>
              <a:rPr lang="en-US" sz="3600" dirty="0" smtClean="0"/>
              <a:t>Status — Continued</a:t>
            </a:r>
            <a:endParaRPr lang="en-US" sz="3600" dirty="0">
              <a:solidFill>
                <a:srgbClr val="FFCC00"/>
              </a:solidFill>
            </a:endParaRPr>
          </a:p>
        </p:txBody>
      </p:sp>
      <p:sp>
        <p:nvSpPr>
          <p:cNvPr id="2" name="Content Placeholder 1"/>
          <p:cNvSpPr>
            <a:spLocks noGrp="1"/>
          </p:cNvSpPr>
          <p:nvPr>
            <p:ph idx="1"/>
          </p:nvPr>
        </p:nvSpPr>
        <p:spPr>
          <a:xfrm>
            <a:off x="457200" y="1371600"/>
            <a:ext cx="8229600" cy="4525963"/>
          </a:xfrm>
        </p:spPr>
        <p:txBody>
          <a:bodyPr>
            <a:normAutofit/>
          </a:bodyPr>
          <a:lstStyle/>
          <a:p>
            <a:r>
              <a:rPr lang="en-US" sz="2800" dirty="0"/>
              <a:t>People with the following statuses and who have employment authorization qualify for the Marketplace:</a:t>
            </a:r>
          </a:p>
          <a:p>
            <a:pPr lvl="1"/>
            <a:r>
              <a:rPr lang="en-US" sz="2400" dirty="0"/>
              <a:t>Registry Applicants</a:t>
            </a:r>
          </a:p>
          <a:p>
            <a:pPr lvl="1"/>
            <a:r>
              <a:rPr lang="en-US" sz="2400" dirty="0"/>
              <a:t>Order of Supervision</a:t>
            </a:r>
          </a:p>
          <a:p>
            <a:pPr lvl="1"/>
            <a:r>
              <a:rPr lang="en-US" sz="2400" dirty="0"/>
              <a:t>Applicant for Cancellation of Removal or Suspension of Deportation</a:t>
            </a:r>
          </a:p>
          <a:p>
            <a:pPr lvl="1"/>
            <a:r>
              <a:rPr lang="en-US" sz="2400" dirty="0"/>
              <a:t>Applicant for Legalization under Immigration Reform and Control Act (IRCA)</a:t>
            </a:r>
          </a:p>
          <a:p>
            <a:pPr lvl="1"/>
            <a:r>
              <a:rPr lang="en-US" sz="2400" dirty="0"/>
              <a:t>Legalization under the LIFE Act</a:t>
            </a:r>
          </a:p>
          <a:p>
            <a:pPr marL="285750" lvl="1" indent="0">
              <a:buNone/>
            </a:pPr>
            <a:endParaRPr lang="en-US" sz="2700" dirty="0"/>
          </a:p>
        </p:txBody>
      </p:sp>
      <p:sp>
        <p:nvSpPr>
          <p:cNvPr id="10" name="Date Placeholder 2"/>
          <p:cNvSpPr txBox="1">
            <a:spLocks/>
          </p:cNvSpPr>
          <p:nvPr/>
        </p:nvSpPr>
        <p:spPr>
          <a:xfrm>
            <a:off x="457200" y="6340475"/>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solidFill>
                  <a:prstClr val="black"/>
                </a:solidFill>
              </a:rPr>
              <a:t>Octo</a:t>
            </a:r>
            <a:r>
              <a:rPr kumimoji="0" lang="en-US" sz="1200" b="0" i="0" u="none" strike="noStrike" kern="1200" cap="none" spc="0" normalizeH="0" baseline="0" noProof="0" dirty="0" err="1" smtClean="0">
                <a:ln>
                  <a:noFill/>
                </a:ln>
                <a:solidFill>
                  <a:prstClr val="black"/>
                </a:solidFill>
                <a:effectLst/>
                <a:uLnTx/>
                <a:uFillTx/>
                <a:latin typeface="Calibri" panose="020F0502020204030204" pitchFamily="34" charset="0"/>
                <a:ea typeface="+mn-ea"/>
              </a:rPr>
              <a:t>ber</a:t>
            </a:r>
            <a:r>
              <a:rPr lang="en-US" dirty="0" smtClean="0">
                <a:solidFill>
                  <a:prstClr val="black"/>
                </a:solidFill>
              </a:rPr>
              <a:t> </a:t>
            </a:r>
            <a:r>
              <a:rPr kumimoji="0" lang="en-US" sz="1200" b="0" i="0" u="none" strike="noStrike" kern="1200" cap="none" spc="0" normalizeH="0" baseline="0" noProof="0" dirty="0" smtClean="0">
                <a:ln>
                  <a:noFill/>
                </a:ln>
                <a:solidFill>
                  <a:prstClr val="black"/>
                </a:solidFill>
                <a:effectLst/>
                <a:uLnTx/>
                <a:uFillTx/>
                <a:latin typeface="Calibri" panose="020F0502020204030204" pitchFamily="34" charset="0"/>
                <a:ea typeface="+mn-ea"/>
              </a:rPr>
              <a:t>2016</a:t>
            </a:r>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endParaRPr>
          </a:p>
        </p:txBody>
      </p:sp>
      <p:sp>
        <p:nvSpPr>
          <p:cNvPr id="8" name="Footer Placeholder 4"/>
          <p:cNvSpPr txBox="1">
            <a:spLocks/>
          </p:cNvSpPr>
          <p:nvPr/>
        </p:nvSpPr>
        <p:spPr>
          <a:xfrm>
            <a:off x="2590800" y="6340475"/>
            <a:ext cx="396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prstClr val="black"/>
                </a:solidFill>
                <a:effectLst/>
                <a:uLnTx/>
                <a:uFillTx/>
                <a:latin typeface="Calibri" panose="020F0502020204030204" pitchFamily="34" charset="0"/>
                <a:ea typeface="+mn-ea"/>
              </a:rPr>
              <a:t>Marketplace for Immigrant Families</a:t>
            </a:r>
            <a:endParaRPr kumimoji="0" lang="en-US" sz="1200" b="0" i="0" u="none" strike="noStrike" kern="0" cap="none" spc="0" normalizeH="0" baseline="0" noProof="0" dirty="0">
              <a:ln>
                <a:noFill/>
              </a:ln>
              <a:solidFill>
                <a:prstClr val="black"/>
              </a:solidFill>
              <a:effectLst/>
              <a:uLnTx/>
              <a:uFillTx/>
              <a:latin typeface="Calibri" panose="020F0502020204030204" pitchFamily="34" charset="0"/>
              <a:ea typeface="+mn-ea"/>
            </a:endParaRPr>
          </a:p>
        </p:txBody>
      </p:sp>
      <p:sp>
        <p:nvSpPr>
          <p:cNvPr id="9" name="Slide Number Placeholder 7"/>
          <p:cNvSpPr txBox="1">
            <a:spLocks/>
          </p:cNvSpPr>
          <p:nvPr/>
        </p:nvSpPr>
        <p:spPr>
          <a:xfrm>
            <a:off x="6553200" y="63404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C7DC1E6-81B2-456F-AAD5-518541D82B07}" type="slidenum">
              <a:rPr kumimoji="0" lang="en-US" b="0" i="0" u="none" strike="noStrike" kern="0" cap="none" spc="0" normalizeH="0" baseline="0" noProof="0" smtClean="0">
                <a:ln>
                  <a:noFill/>
                </a:ln>
                <a:solidFill>
                  <a:sysClr val="windowText" lastClr="000000"/>
                </a:solidFill>
                <a:effectLst/>
                <a:uLnTx/>
                <a:uFillTx/>
                <a:latin typeface="Calibri" panose="020F0502020204030204" pitchFamily="34" charset="0"/>
                <a:ea typeface="+mn-ea"/>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b="0" i="0" u="none" strike="noStrike" kern="0" cap="none" spc="0" normalizeH="0" baseline="0" noProof="0" dirty="0">
              <a:ln>
                <a:noFill/>
              </a:ln>
              <a:solidFill>
                <a:sysClr val="windowText" lastClr="00000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172155720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9.0&quot;&gt;&lt;object type=&quot;1&quot; unique_id=&quot;10001&quot;&gt;&lt;object type=&quot;2&quot; unique_id=&quot;10002&quot;&gt;&lt;object type=&quot;3&quot; unique_id=&quot;10022&quot;&gt;&lt;property id=&quot;20148&quot; value=&quot;5&quot;/&gt;&lt;property id=&quot;20300&quot; value=&quot;Slide 7 - &amp;quot;Eligibility and Enrollment  in the Individual Market&amp;quot;&quot;/&gt;&lt;property id=&quot;20307&quot; value=&quot;349&quot;/&gt;&lt;/object&gt;&lt;object type=&quot;3&quot; unique_id=&quot;10030&quot;&gt;&lt;property id=&quot;20148&quot; value=&quot;5&quot;/&gt;&lt;property id=&quot;20300&quot; value=&quot;Slide 21 - &amp;quot;Marketplace Affordability&amp;quot;&quot;/&gt;&lt;property id=&quot;20307&quot; value=&quot;421&quot;/&gt;&lt;/object&gt;&lt;object type=&quot;3&quot; unique_id=&quot;10099&quot;&gt;&lt;property id=&quot;20148&quot; value=&quot;5&quot;/&gt;&lt;property id=&quot;20300&quot; value=&quot;Slide 1 - &amp;quot; The Health Insurance Marketplace &amp;quot;&quot;/&gt;&lt;property id=&quot;20307&quot; value=&quot;499&quot;/&gt;&lt;/object&gt;&lt;object type=&quot;3&quot; unique_id=&quot;10101&quot;&gt;&lt;property id=&quot;20148&quot; value=&quot;5&quot;/&gt;&lt;property id=&quot;20300&quot; value=&quot;Slide 8 - &amp;quot;Eligible Immigrants – “Lawfully Present”&amp;quot;&quot;/&gt;&lt;property id=&quot;20307&quot; value=&quot;512&quot;/&gt;&lt;/object&gt;&lt;object type=&quot;3&quot; unique_id=&quot;10102&quot;&gt;&lt;property id=&quot;20148&quot; value=&quot;5&quot;/&gt;&lt;property id=&quot;20300&quot; value=&quot;Slide 9 - &amp;quot;Eligible Immigration Status&amp;quot;&quot;/&gt;&lt;property id=&quot;20307&quot; value=&quot;513&quot;/&gt;&lt;/object&gt;&lt;object type=&quot;3&quot; unique_id=&quot;10103&quot;&gt;&lt;property id=&quot;20148&quot; value=&quot;5&quot;/&gt;&lt;property id=&quot;20300&quot; value=&quot;Slide 10 - &amp;quot;Eligible Immigration Status Continued 2&amp;quot;&quot;/&gt;&lt;property id=&quot;20307&quot; value=&quot;514&quot;/&gt;&lt;/object&gt;&lt;object type=&quot;3&quot; unique_id=&quot;10104&quot;&gt;&lt;property id=&quot;20148&quot; value=&quot;5&quot;/&gt;&lt;property id=&quot;20300&quot; value=&quot;Slide 11 - &amp;quot;Eligible Immigration Status - Continued&amp;quot;&quot;/&gt;&lt;property id=&quot;20307&quot; value=&quot;531&quot;/&gt;&lt;/object&gt;&lt;object type=&quot;3&quot; unique_id=&quot;10105&quot;&gt;&lt;property id=&quot;20148&quot; value=&quot;5&quot;/&gt;&lt;property id=&quot;20300&quot; value=&quot;Slide 12 - &amp;quot;Eligible Immigration Status -- Continued&amp;quot;&quot;/&gt;&lt;property id=&quot;20307&quot; value=&quot;515&quot;/&gt;&lt;/object&gt;&lt;object type=&quot;3&quot; unique_id=&quot;10106&quot;&gt;&lt;property id=&quot;20148&quot; value=&quot;5&quot;/&gt;&lt;property id=&quot;20300&quot; value=&quot;Slide 13 - &amp;quot;Eligible Immigration Status --- Continued&amp;quot;&quot;/&gt;&lt;property id=&quot;20307&quot; value=&quot;516&quot;/&gt;&lt;/object&gt;&lt;object type=&quot;3&quot; unique_id=&quot;10107&quot;&gt;&lt;property id=&quot;20148&quot; value=&quot;5&quot;/&gt;&lt;property id=&quot;20300&quot; value=&quot;Slide 14 - &amp;quot;Immigration Status and Document Types&amp;quot;&quot;/&gt;&lt;property id=&quot;20307&quot; value=&quot;517&quot;/&gt;&lt;/object&gt;&lt;object type=&quot;3&quot; unique_id=&quot;10108&quot;&gt;&lt;property id=&quot;20148&quot; value=&quot;5&quot;/&gt;&lt;property id=&quot;20300&quot; value=&quot;Slide 15 - &amp;quot;Immigration Status and Document  Types (Continued)&amp;quot;&quot;/&gt;&lt;property id=&quot;20307&quot; value=&quot;534&quot;/&gt;&lt;/object&gt;&lt;object type=&quot;3&quot; unique_id=&quot;10109&quot;&gt;&lt;property id=&quot;20148&quot; value=&quot;5&quot;/&gt;&lt;property id=&quot;20300&quot; value=&quot;Slide 16 - &amp;quot;Immigration Status and Document  Types (Cont.) &amp;quot;&quot;/&gt;&lt;property id=&quot;20307&quot; value=&quot;518&quot;/&gt;&lt;/object&gt;&lt;object type=&quot;3&quot; unique_id=&quot;10110&quot;&gt;&lt;property id=&quot;20148&quot; value=&quot;5&quot;/&gt;&lt;property id=&quot;20300&quot; value=&quot;Slide 17 - &amp;quot;Additional Documents to Prove Eligibility &amp;quot;&quot;/&gt;&lt;property id=&quot;20307&quot; value=&quot;519&quot;/&gt;&lt;/object&gt;&lt;object type=&quot;3&quot; unique_id=&quot;10114&quot;&gt;&lt;property id=&quot;20148&quot; value=&quot;5&quot;/&gt;&lt;property id=&quot;20300&quot; value=&quot;Slide 27 - &amp;quot; Immigrant Access to Medicaid and the Children’s Health Insurance Program (CHIP) &amp;quot;&quot;/&gt;&lt;property id=&quot;20307&quot; value=&quot;521&quot;/&gt;&lt;/object&gt;&lt;object type=&quot;3&quot; unique_id=&quot;10115&quot;&gt;&lt;property id=&quot;20148&quot; value=&quot;5&quot;/&gt;&lt;property id=&quot;20300&quot; value=&quot;Slide 28 - &amp;quot;Immigrant Access to Medicaid and CHIP (Qualified non-citizens)&amp;quot;&quot;/&gt;&lt;property id=&quot;20307&quot; value=&quot;532&quot;/&gt;&lt;/object&gt;&lt;object type=&quot;3&quot; unique_id=&quot;10116&quot;&gt;&lt;property id=&quot;20148&quot; value=&quot;5&quot;/&gt;&lt;property id=&quot;20300&quot; value=&quot;Slide 29 - &amp;quot;Immigrant Access to Medicaid and CHIP (Exceptions to the 5-year Waiting Period)&amp;quot;&quot;/&gt;&lt;property id=&quot;20307&quot; value=&quot;533&quot;/&gt;&lt;/object&gt;&lt;object type=&quot;3&quot; unique_id=&quot;10125&quot;&gt;&lt;property id=&quot;20148&quot; value=&quot;5&quot;/&gt;&lt;property id=&quot;20300&quot; value=&quot;Slide 49 - &amp;quot;Key Points to Remember&amp;quot;&quot;/&gt;&lt;property id=&quot;20307&quot; value=&quot;530&quot;/&gt;&lt;/object&gt;&lt;object type=&quot;3&quot; unique_id=&quot;143002&quot;&gt;&lt;property id=&quot;20148&quot; value=&quot;5&quot;/&gt;&lt;property id=&quot;20300&quot; value=&quot;Slide 25 - &amp;quot; Eligible Immigrants and Lower Costs &amp;quot;&quot;/&gt;&lt;property id=&quot;20307&quot; value=&quot;539&quot;/&gt;&lt;/object&gt;&lt;object type=&quot;3&quot; unique_id=&quot;143003&quot;&gt;&lt;property id=&quot;20148&quot; value=&quot;5&quot;/&gt;&lt;property id=&quot;20300&quot; value=&quot;Slide 30 - &amp;quot;Medicaid and the Marketplace&amp;quot;&quot;/&gt;&lt;property id=&quot;20307&quot; value=&quot;541&quot;/&gt;&lt;/object&gt;&lt;object type=&quot;3&quot; unique_id=&quot;143005&quot;&gt;&lt;property id=&quot;20148&quot; value=&quot;5&quot;/&gt;&lt;property id=&quot;20300&quot; value=&quot;Slide 2 - &amp;quot;What Is the Health Insurance Marketplace?&amp;quot;&quot;/&gt;&lt;property id=&quot;20307&quot; value=&quot;542&quot;/&gt;&lt;/object&gt;&lt;object type=&quot;3&quot; unique_id=&quot;143006&quot;&gt;&lt;property id=&quot;20148&quot; value=&quot;5&quot;/&gt;&lt;property id=&quot;20300&quot; value=&quot;Slide 3 - &amp;quot;How the Health Insurance Marketplace Works&amp;quot;&quot;/&gt;&lt;property id=&quot;20307&quot; value=&quot;543&quot;/&gt;&lt;/object&gt;&lt;object type=&quot;3&quot; unique_id=&quot;143007&quot;&gt;&lt;property id=&quot;20148&quot; value=&quot;5&quot;/&gt;&lt;property id=&quot;20300&quot; value=&quot;Slide 4 - &amp;quot;Qualified Health Plans Cover Essential Health Benefits&amp;quot;&quot;/&gt;&lt;property id=&quot;20307&quot; value=&quot;544&quot;/&gt;&lt;/object&gt;&lt;object type=&quot;3&quot; unique_id=&quot;143008&quot;&gt;&lt;property id=&quot;20148&quot; value=&quot;5&quot;/&gt;&lt;property id=&quot;20300&quot; value=&quot;Slide 5 - &amp;quot;Health Plan Categories&amp;quot;&quot;/&gt;&lt;property id=&quot;20307&quot; value=&quot;545&quot;/&gt;&lt;/object&gt;&lt;object type=&quot;3&quot; unique_id=&quot;143009&quot;&gt;&lt;property id=&quot;20148&quot; value=&quot;5&quot;/&gt;&lt;property id=&quot;20300&quot; value=&quot;Slide 6 - &amp;quot;Catastrophic Health Plans&amp;quot;&quot;/&gt;&lt;property id=&quot;20307&quot; value=&quot;546&quot;/&gt;&lt;/object&gt;&lt;object type=&quot;3&quot; unique_id=&quot;143010&quot;&gt;&lt;property id=&quot;20148&quot; value=&quot;5&quot;/&gt;&lt;property id=&quot;20300&quot; value=&quot;Slide 18 - &amp;quot;When You Can Enroll in Coverage&amp;quot;&quot;/&gt;&lt;property id=&quot;20307&quot; value=&quot;566&quot;/&gt;&lt;/object&gt;&lt;object type=&quot;3&quot; unique_id=&quot;143011&quot;&gt;&lt;property id=&quot;20148&quot; value=&quot;5&quot;/&gt;&lt;property id=&quot;20300&quot; value=&quot;Slide 19 - &amp;quot;How to Use a Special Enrollment Period (SEP)  for a Life Change&amp;quot;&quot;/&gt;&lt;property id=&quot;20307&quot; value=&quot;567&quot;/&gt;&lt;/object&gt;&lt;object type=&quot;3&quot; unique_id=&quot;143012&quot;&gt;&lt;property id=&quot;20148&quot; value=&quot;5&quot;/&gt;&lt;property id=&quot;20300&quot; value=&quot;Slide 20 - &amp;quot;Gather Important Information&amp;quot;&quot;/&gt;&lt;property id=&quot;20307&quot; value=&quot;568&quot;/&gt;&lt;/object&gt;&lt;object type=&quot;3&quot; unique_id=&quot;143013&quot;&gt;&lt;property id=&quot;20148&quot; value=&quot;5&quot;/&gt;&lt;property id=&quot;20300&quot; value=&quot;Slide 22 - &amp;quot;Lower Premium Costs&amp;quot;&quot;/&gt;&lt;property id=&quot;20307&quot; value=&quot;547&quot;/&gt;&lt;/object&gt;&lt;object type=&quot;3&quot; unique_id=&quot;143014&quot;&gt;&lt;property id=&quot;20148&quot; value=&quot;5&quot;/&gt;&lt;property id=&quot;20300&quot; value=&quot;Slide 23 - &amp;quot;Ways to Use a Premium Tax Credit (PTC)&amp;quot;&quot;/&gt;&lt;property id=&quot;20307&quot; value=&quot;548&quot;/&gt;&lt;/object&gt;&lt;object type=&quot;3&quot; unique_id=&quot;143015&quot;&gt;&lt;property id=&quot;20148&quot; value=&quot;5&quot;/&gt;&lt;property id=&quot;20300&quot; value=&quot;Slide 24 - &amp;quot;Who’s Eligible for Cost-Sharing Reductions?&amp;quot;&quot;/&gt;&lt;property id=&quot;20307&quot; value=&quot;549&quot;/&gt;&lt;/object&gt;&lt;object type=&quot;3&quot; unique_id=&quot;143016&quot;&gt;&lt;property id=&quot;20148&quot; value=&quot;5&quot;/&gt;&lt;property id=&quot;20300&quot; value=&quot;Slide 26 - &amp;quot; Eligibility—Medicaid Expansion  &amp;quot;&quot;/&gt;&lt;property id=&quot;20307&quot; value=&quot;550&quot;/&gt;&lt;/object&gt;&lt;object type=&quot;3&quot; unique_id=&quot;143017&quot;&gt;&lt;property id=&quot;20148&quot; value=&quot;5&quot;/&gt;&lt;property id=&quot;20300&quot; value=&quot;Slide 31 - &amp;quot;Everyone Must:&amp;quot;&quot;/&gt;&lt;property id=&quot;20307&quot; value=&quot;569&quot;/&gt;&lt;/object&gt;&lt;object type=&quot;3&quot; unique_id=&quot;143018&quot;&gt;&lt;property id=&quot;20148&quot; value=&quot;5&quot;/&gt;&lt;property id=&quot;20300&quot; value=&quot;Slide 32 - &amp;quot;How much is the fee?&amp;quot;&quot;/&gt;&lt;property id=&quot;20307&quot; value=&quot;570&quot;/&gt;&lt;/object&gt;&lt;object type=&quot;3&quot; unique_id=&quot;143019&quot;&gt;&lt;property id=&quot;20148&quot; value=&quot;5&quot;/&gt;&lt;property id=&quot;20300&quot; value=&quot;Slide 33 - &amp;quot;4 Ways to Get Marketplace Coverage&amp;quot;&quot;/&gt;&lt;property id=&quot;20307&quot; value=&quot;551&quot;/&gt;&lt;/object&gt;&lt;object type=&quot;3&quot; unique_id=&quot;143020&quot;&gt;&lt;property id=&quot;20148&quot; value=&quot;5&quot;/&gt;&lt;property id=&quot;20300&quot; value=&quot;Slide 34 - &amp;quot;Application and Eligibility&amp;quot;&quot;/&gt;&lt;property id=&quot;20307&quot; value=&quot;553&quot;/&gt;&lt;/object&gt;&lt;object type=&quot;3&quot; unique_id=&quot;143021&quot;&gt;&lt;property id=&quot;20148&quot; value=&quot;5&quot;/&gt;&lt;property id=&quot;20300&quot; value=&quot;Slide 35 - &amp;quot;The Coverage Application&amp;quot;&quot;/&gt;&lt;property id=&quot;20307&quot; value=&quot;554&quot;/&gt;&lt;/object&gt;&lt;object type=&quot;3&quot; unique_id=&quot;143022&quot;&gt;&lt;property id=&quot;20148&quot; value=&quot;5&quot;/&gt;&lt;property id=&quot;20300&quot; value=&quot;Slide 36 - &amp;quot; Disclosure of Immigration Status &amp;quot;&quot;/&gt;&lt;property id=&quot;20307&quot; value=&quot;560&quot;/&gt;&lt;/object&gt;&lt;object type=&quot;3&quot; unique_id=&quot;143023&quot;&gt;&lt;property id=&quot;20148&quot; value=&quot;5&quot;/&gt;&lt;property id=&quot;20300&quot; value=&quot;Slide 37 - &amp;quot; Mixed Status Families Options for Care and Coverage &amp;quot;&quot;/&gt;&lt;property id=&quot;20307&quot; value=&quot;572&quot;/&gt;&lt;/object&gt;&lt;object type=&quot;3&quot; unique_id=&quot;143024&quot;&gt;&lt;property id=&quot;20148&quot; value=&quot;5&quot;/&gt;&lt;property id=&quot;20300&quot; value=&quot;Slide 38 - &amp;quot; Data Matching Issues  &amp;quot;&quot;/&gt;&lt;property id=&quot;20307&quot; value=&quot;576&quot;/&gt;&lt;/object&gt;&lt;object type=&quot;3&quot; unique_id=&quot;143025&quot;&gt;&lt;property id=&quot;20148&quot; value=&quot;5&quot;/&gt;&lt;property id=&quot;20300&quot; value=&quot;Slide 39 - &amp;quot; Data Matching Issues Continued  &amp;quot;&quot;/&gt;&lt;property id=&quot;20307&quot; value=&quot;577&quot;/&gt;&lt;/object&gt;&lt;object type=&quot;3&quot; unique_id=&quot;143026&quot;&gt;&lt;property id=&quot;20148&quot; value=&quot;5&quot;/&gt;&lt;property id=&quot;20300&quot; value=&quot;Slide 40 - &amp;quot;Premium Payment&amp;quot;&quot;/&gt;&lt;property id=&quot;20307&quot; value=&quot;555&quot;/&gt;&lt;/object&gt;&lt;object type=&quot;3&quot; unique_id=&quot;143027&quot;&gt;&lt;property id=&quot;20148&quot; value=&quot;5&quot;/&gt;&lt;property id=&quot;20300&quot; value=&quot;Slide 41 - &amp;quot;Undocumented Immigrants&amp;quot;&quot;/&gt;&lt;property id=&quot;20307&quot; value=&quot;561&quot;/&gt;&lt;/object&gt;&lt;object type=&quot;3&quot; unique_id=&quot;143028&quot;&gt;&lt;property id=&quot;20148&quot; value=&quot;5&quot;/&gt;&lt;property id=&quot;20300&quot; value=&quot;Slide 42 - &amp;quot; Additional Information for Immigrant Families &amp;quot;&quot;/&gt;&lt;property id=&quot;20307&quot; value=&quot;562&quot;/&gt;&lt;/object&gt;&lt;object type=&quot;3&quot; unique_id=&quot;143029&quot;&gt;&lt;property id=&quot;20148&quot; value=&quot;5&quot;/&gt;&lt;property id=&quot;20300&quot; value=&quot;Slide 43 - &amp;quot;Enrollment Assistance&amp;quot;&quot;/&gt;&lt;property id=&quot;20307&quot; value=&quot;556&quot;/&gt;&lt;/object&gt;&lt;object type=&quot;3&quot; unique_id=&quot;143030&quot;&gt;&lt;property id=&quot;20148&quot; value=&quot;5&quot;/&gt;&lt;property id=&quot;20300&quot; value=&quot;Slide 44 - &amp;quot;Marketplace Call Center&amp;quot;&quot;/&gt;&lt;property id=&quot;20307&quot; value=&quot;557&quot;/&gt;&lt;/object&gt;&lt;object type=&quot;3&quot; unique_id=&quot;143031&quot;&gt;&lt;property id=&quot;20148&quot; value=&quot;5&quot;/&gt;&lt;property id=&quot;20300&quot; value=&quot;Slide 45 - &amp;quot;Getting Help in a Language Other than English&amp;quot;&quot;/&gt;&lt;property id=&quot;20307&quot; value=&quot;563&quot;/&gt;&lt;/object&gt;&lt;object type=&quot;3&quot; unique_id=&quot;143032&quot;&gt;&lt;property id=&quot;20148&quot; value=&quot;5&quot;/&gt;&lt;property id=&quot;20300&quot; value=&quot;Slide 46 - &amp;quot;SHOP Call Center&amp;quot;&quot;/&gt;&lt;property id=&quot;20307&quot; value=&quot;558&quot;/&gt;&lt;/object&gt;&lt;object type=&quot;3&quot; unique_id=&quot;143033&quot;&gt;&lt;property id=&quot;20148&quot; value=&quot;5&quot;/&gt;&lt;property id=&quot;20300&quot; value=&quot;Slide 47 - &amp;quot;In-Person Assistance&amp;quot;&quot;/&gt;&lt;property id=&quot;20307&quot; value=&quot;559&quot;/&gt;&lt;/object&gt;&lt;object type=&quot;3&quot; unique_id=&quot;143034&quot;&gt;&lt;property id=&quot;20148&quot; value=&quot;5&quot;/&gt;&lt;property id=&quot;20300&quot; value=&quot;Slide 48 - &amp;quot; How to Help Immigrants during the Enrollment Process  &amp;quot;&quot;/&gt;&lt;property id=&quot;20307&quot; value=&quot;578&quot;/&gt;&lt;/object&gt;&lt;object type=&quot;3&quot; unique_id=&quot;143035&quot;&gt;&lt;property id=&quot;20148&quot; value=&quot;5&quot;/&gt;&lt;property id=&quot;20300&quot; value=&quot;Slide 50 - &amp;quot;Resources for Immigrant Families&amp;quot;&quot;/&gt;&lt;property id=&quot;20307&quot; value=&quot;571&quot;/&gt;&lt;/object&gt;&lt;object type=&quot;3&quot; unique_id=&quot;143036&quot;&gt;&lt;property id=&quot;20148&quot; value=&quot;5&quot;/&gt;&lt;property id=&quot;20300&quot; value=&quot;Slide 51 - &amp;quot;Additional Resources for Immigrant Families&amp;quot;&quot;/&gt;&lt;property id=&quot;20307&quot; value=&quot;574&quot;/&gt;&lt;/object&gt;&lt;object type=&quot;3&quot; unique_id=&quot;143037&quot;&gt;&lt;property id=&quot;20148&quot; value=&quot;5&quot;/&gt;&lt;property id=&quot;20300&quot; value=&quot;Slide 52 - &amp;quot;From Coverage to Care&amp;quot;&quot;/&gt;&lt;property id=&quot;20307&quot; value=&quot;575&quot;/&gt;&lt;/object&gt;&lt;object type=&quot;3&quot; unique_id=&quot;143038&quot;&gt;&lt;property id=&quot;20148&quot; value=&quot;5&quot;/&gt;&lt;property id=&quot;20300&quot; value=&quot;Slide 53 - &amp;quot;Marketplace.cms.gov&amp;quot;&quot;/&gt;&lt;property id=&quot;20307&quot; value=&quot;573&quot;/&gt;&lt;/object&gt;&lt;object type=&quot;3&quot; unique_id=&quot;143039&quot;&gt;&lt;property id=&quot;20148&quot; value=&quot;5&quot;/&gt;&lt;property id=&quot;20300&quot; value=&quot;Slide 54 - &amp;quot; Want More Information  about the Marketplace? &amp;quot;&quot;/&gt;&lt;property id=&quot;20307&quot; value=&quot;565&quot;/&gt;&lt;/object&gt;&lt;/object&gt;&lt;object type=&quot;8&quot; unique_id=&quot;10098&quot;&gt;&lt;/object&gt;&lt;/object&gt;&lt;/database&gt;"/>
  <p:tag name="SECTOMILLISECCONVERTED" val="1"/>
</p:tagLst>
</file>

<file path=ppt/theme/theme1.xml><?xml version="1.0" encoding="utf-8"?>
<a:theme xmlns:a="http://schemas.openxmlformats.org/drawingml/2006/main" name="2_CMS_template">
  <a:themeElements>
    <a:clrScheme name="CMS">
      <a:dk1>
        <a:sysClr val="windowText" lastClr="000000"/>
      </a:dk1>
      <a:lt1>
        <a:sysClr val="window" lastClr="FFFFFF"/>
      </a:lt1>
      <a:dk2>
        <a:srgbClr val="1F497D"/>
      </a:dk2>
      <a:lt2>
        <a:srgbClr val="6B94C7"/>
      </a:lt2>
      <a:accent1>
        <a:srgbClr val="2F527D"/>
      </a:accent1>
      <a:accent2>
        <a:srgbClr val="FAD94C"/>
      </a:accent2>
      <a:accent3>
        <a:srgbClr val="C0C0C0"/>
      </a:accent3>
      <a:accent4>
        <a:srgbClr val="FDF699"/>
      </a:accent4>
      <a:accent5>
        <a:srgbClr val="72A3C4"/>
      </a:accent5>
      <a:accent6>
        <a:srgbClr val="5C5C5C"/>
      </a:accent6>
      <a:hlink>
        <a:srgbClr val="000000"/>
      </a:hlink>
      <a:folHlink>
        <a:srgbClr val="00000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8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lgn="ctr">
          <a:defRPr sz="3600" b="1" dirty="0">
            <a:latin typeface="+mj-lt"/>
            <a:ea typeface="+mj-ea"/>
            <a:cs typeface="+mj-cs"/>
          </a:defRPr>
        </a:defPPr>
      </a:lstStyle>
    </a:txDef>
  </a:objectDefaults>
  <a:extraClrScheme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4_CMS_template">
  <a:themeElements>
    <a:clrScheme name="CMS">
      <a:dk1>
        <a:sysClr val="windowText" lastClr="000000"/>
      </a:dk1>
      <a:lt1>
        <a:sysClr val="window" lastClr="FFFFFF"/>
      </a:lt1>
      <a:dk2>
        <a:srgbClr val="1F497D"/>
      </a:dk2>
      <a:lt2>
        <a:srgbClr val="6B94C7"/>
      </a:lt2>
      <a:accent1>
        <a:srgbClr val="2F527D"/>
      </a:accent1>
      <a:accent2>
        <a:srgbClr val="FAD94C"/>
      </a:accent2>
      <a:accent3>
        <a:srgbClr val="C0C0C0"/>
      </a:accent3>
      <a:accent4>
        <a:srgbClr val="FDF699"/>
      </a:accent4>
      <a:accent5>
        <a:srgbClr val="72A3C4"/>
      </a:accent5>
      <a:accent6>
        <a:srgbClr val="5C5C5C"/>
      </a:accent6>
      <a:hlink>
        <a:srgbClr val="000000"/>
      </a:hlink>
      <a:folHlink>
        <a:srgbClr val="00000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6_CMS_template">
  <a:themeElements>
    <a:clrScheme name="CMS">
      <a:dk1>
        <a:sysClr val="windowText" lastClr="000000"/>
      </a:dk1>
      <a:lt1>
        <a:sysClr val="window" lastClr="FFFFFF"/>
      </a:lt1>
      <a:dk2>
        <a:srgbClr val="1F497D"/>
      </a:dk2>
      <a:lt2>
        <a:srgbClr val="6B94C7"/>
      </a:lt2>
      <a:accent1>
        <a:srgbClr val="2F527D"/>
      </a:accent1>
      <a:accent2>
        <a:srgbClr val="FAD94C"/>
      </a:accent2>
      <a:accent3>
        <a:srgbClr val="C0C0C0"/>
      </a:accent3>
      <a:accent4>
        <a:srgbClr val="FDF699"/>
      </a:accent4>
      <a:accent5>
        <a:srgbClr val="72A3C4"/>
      </a:accent5>
      <a:accent6>
        <a:srgbClr val="5C5C5C"/>
      </a:accent6>
      <a:hlink>
        <a:srgbClr val="000000"/>
      </a:hlink>
      <a:folHlink>
        <a:srgbClr val="00000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7_CMS_template">
  <a:themeElements>
    <a:clrScheme name="CMS">
      <a:dk1>
        <a:sysClr val="windowText" lastClr="000000"/>
      </a:dk1>
      <a:lt1>
        <a:sysClr val="window" lastClr="FFFFFF"/>
      </a:lt1>
      <a:dk2>
        <a:srgbClr val="1F497D"/>
      </a:dk2>
      <a:lt2>
        <a:srgbClr val="6B94C7"/>
      </a:lt2>
      <a:accent1>
        <a:srgbClr val="2F527D"/>
      </a:accent1>
      <a:accent2>
        <a:srgbClr val="FAD94C"/>
      </a:accent2>
      <a:accent3>
        <a:srgbClr val="C0C0C0"/>
      </a:accent3>
      <a:accent4>
        <a:srgbClr val="FDF699"/>
      </a:accent4>
      <a:accent5>
        <a:srgbClr val="72A3C4"/>
      </a:accent5>
      <a:accent6>
        <a:srgbClr val="5C5C5C"/>
      </a:accent6>
      <a:hlink>
        <a:srgbClr val="000000"/>
      </a:hlink>
      <a:folHlink>
        <a:srgbClr val="00000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Theme2</Template>
  <TotalTime>94426</TotalTime>
  <Words>13427</Words>
  <Application>Microsoft Office PowerPoint</Application>
  <PresentationFormat>On-screen Show (4:3)</PresentationFormat>
  <Paragraphs>870</Paragraphs>
  <Slides>51</Slides>
  <Notes>51</Notes>
  <HiddenSlides>0</HiddenSlides>
  <MMClips>0</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51</vt:i4>
      </vt:variant>
    </vt:vector>
  </HeadingPairs>
  <TitlesOfParts>
    <vt:vector size="64" baseType="lpstr">
      <vt:lpstr>ＭＳ Ｐゴシック</vt:lpstr>
      <vt:lpstr>Arial</vt:lpstr>
      <vt:lpstr>Calibri</vt:lpstr>
      <vt:lpstr>Constantia</vt:lpstr>
      <vt:lpstr>Courier New</vt:lpstr>
      <vt:lpstr>Times New Roman</vt:lpstr>
      <vt:lpstr>Wingdings</vt:lpstr>
      <vt:lpstr>2_CMS_template</vt:lpstr>
      <vt:lpstr>8_Office Theme</vt:lpstr>
      <vt:lpstr>Custom Design</vt:lpstr>
      <vt:lpstr>4_CMS_template</vt:lpstr>
      <vt:lpstr>6_CMS_template</vt:lpstr>
      <vt:lpstr>7_CMS_template</vt:lpstr>
      <vt:lpstr> Health Insurance Marketplaces </vt:lpstr>
      <vt:lpstr>What are the Health Insurance Marketplaces?</vt:lpstr>
      <vt:lpstr>Eligibility and Enrollment  in the Individual Marketplace</vt:lpstr>
      <vt:lpstr>Eligible Immigrants – “Lawfully Present”</vt:lpstr>
      <vt:lpstr>Immigrants With the Following Statuses Qualify to Purchase Coverage through the Marketplace </vt:lpstr>
      <vt:lpstr>Additional Eligible Immigration Statuses</vt:lpstr>
      <vt:lpstr>Additional Eligible Immigration Statuses – Continued </vt:lpstr>
      <vt:lpstr>Eligible Immigration Status — Applicants</vt:lpstr>
      <vt:lpstr>Eligible Immigration Status — Continued</vt:lpstr>
      <vt:lpstr>Immigration Status and Necessary Information from Various Document Types</vt:lpstr>
      <vt:lpstr>Immigration Status and Necessary Information from Various Document Types (Continued)</vt:lpstr>
      <vt:lpstr>Immigration Status and Necessary Information from Various Document Types (Cont.)</vt:lpstr>
      <vt:lpstr>Consumer Attestation of Immigration Status that is Not Successfully Verified</vt:lpstr>
      <vt:lpstr>Additional Documents to Prove Eligibility </vt:lpstr>
      <vt:lpstr>When You Can Enroll in Coverage</vt:lpstr>
      <vt:lpstr>How to Use a Special Enrollment Period (SEP)  for a Qualifying Life Event</vt:lpstr>
      <vt:lpstr>Gather Important Information</vt:lpstr>
      <vt:lpstr>Marketplace Affordability</vt:lpstr>
      <vt:lpstr>Lower Premium Costs in the Marketplace</vt:lpstr>
      <vt:lpstr>Ways to Use a Premium Tax Credit</vt:lpstr>
      <vt:lpstr>Who’s Eligible for Cost-Sharing Reductions?</vt:lpstr>
      <vt:lpstr> Eligible Immigrants and Lower Costs </vt:lpstr>
      <vt:lpstr> Medicaid Expansion in 2016: 31 States and the District of Columbia </vt:lpstr>
      <vt:lpstr> Immigrant Access to Medicaid and the Children’s Health Insurance Program (CHIP) </vt:lpstr>
      <vt:lpstr> Immigrant Access to Medicaid and the CHIP - Continued </vt:lpstr>
      <vt:lpstr> Eligibility—Medicaid Expansion  </vt:lpstr>
      <vt:lpstr>Immigrant Access to Medicaid and CHIP (Qualified Non-citizens)</vt:lpstr>
      <vt:lpstr>Immigrant Access to Medicaid and CHIP (Exceptions to the 5-year Waiting Period)</vt:lpstr>
      <vt:lpstr>Medicaid and the Marketplace</vt:lpstr>
      <vt:lpstr>Everyone Must:</vt:lpstr>
      <vt:lpstr>How much is the fee?</vt:lpstr>
      <vt:lpstr>Application and Eligibility</vt:lpstr>
      <vt:lpstr>How to Enroll</vt:lpstr>
      <vt:lpstr> Disclosure of Immigration Status </vt:lpstr>
      <vt:lpstr> Mixed Status Families Options for Care and Coverage </vt:lpstr>
      <vt:lpstr> Data Matching Issues  </vt:lpstr>
      <vt:lpstr> Data Matching Issues Continued  </vt:lpstr>
      <vt:lpstr>Premium Payment</vt:lpstr>
      <vt:lpstr>Undocumented Immigrants</vt:lpstr>
      <vt:lpstr> Additional Information for Immigrant Families </vt:lpstr>
      <vt:lpstr>Help with Enrollment</vt:lpstr>
      <vt:lpstr>Marketplace Call Center</vt:lpstr>
      <vt:lpstr>In-Person Assistance</vt:lpstr>
      <vt:lpstr>Getting Help in a Language Other than English</vt:lpstr>
      <vt:lpstr> How to Help Immigrants During the Enrollment Process  </vt:lpstr>
      <vt:lpstr>Key Points to Remember</vt:lpstr>
      <vt:lpstr>Resources for Immigrant Families</vt:lpstr>
      <vt:lpstr>PowerPoint Presentation</vt:lpstr>
      <vt:lpstr>Additional Resources for Immigrant Families</vt:lpstr>
      <vt:lpstr> Want More Information  about the Marketplace? </vt:lpstr>
      <vt:lpstr>  </vt:lpstr>
    </vt:vector>
  </TitlesOfParts>
  <Company>CMS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Affordable Care Act</dc:title>
  <dc:creator>CMS</dc:creator>
  <cp:lastModifiedBy>Karie Watson</cp:lastModifiedBy>
  <cp:revision>2219</cp:revision>
  <cp:lastPrinted>2016-09-20T19:17:16Z</cp:lastPrinted>
  <dcterms:created xsi:type="dcterms:W3CDTF">2012-02-09T22:31:37Z</dcterms:created>
  <dcterms:modified xsi:type="dcterms:W3CDTF">2016-11-07T20:25:48Z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-873129257</vt:i4>
  </property>
  <property fmtid="{D5CDD505-2E9C-101B-9397-08002B2CF9AE}" pid="3" name="_NewReviewCycle">
    <vt:lpwstr/>
  </property>
  <property fmtid="{D5CDD505-2E9C-101B-9397-08002B2CF9AE}" pid="4" name="_EmailSubject">
    <vt:lpwstr>2016Marketplace for Immigrants.pptx</vt:lpwstr>
  </property>
  <property fmtid="{D5CDD505-2E9C-101B-9397-08002B2CF9AE}" pid="5" name="_AuthorEmail">
    <vt:lpwstr>David.Santana@cms.hhs.gov</vt:lpwstr>
  </property>
  <property fmtid="{D5CDD505-2E9C-101B-9397-08002B2CF9AE}" pid="6" name="_AuthorEmailDisplayName">
    <vt:lpwstr>Santana, David P. (CMS/OC)</vt:lpwstr>
  </property>
  <property fmtid="{D5CDD505-2E9C-101B-9397-08002B2CF9AE}" pid="7" name="_PreviousAdHocReviewCycleID">
    <vt:i4>514952518</vt:i4>
  </property>
</Properties>
</file>